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138" r:id="rId1"/>
  </p:sldMasterIdLst>
  <p:notesMasterIdLst>
    <p:notesMasterId r:id="rId50"/>
  </p:notesMasterIdLst>
  <p:handoutMasterIdLst>
    <p:handoutMasterId r:id="rId51"/>
  </p:handoutMasterIdLst>
  <p:sldIdLst>
    <p:sldId id="256" r:id="rId2"/>
    <p:sldId id="366" r:id="rId3"/>
    <p:sldId id="352" r:id="rId4"/>
    <p:sldId id="353" r:id="rId5"/>
    <p:sldId id="355" r:id="rId6"/>
    <p:sldId id="356" r:id="rId7"/>
    <p:sldId id="365" r:id="rId8"/>
    <p:sldId id="370" r:id="rId9"/>
    <p:sldId id="371" r:id="rId10"/>
    <p:sldId id="362" r:id="rId11"/>
    <p:sldId id="357" r:id="rId12"/>
    <p:sldId id="363" r:id="rId13"/>
    <p:sldId id="358" r:id="rId14"/>
    <p:sldId id="359" r:id="rId15"/>
    <p:sldId id="360" r:id="rId16"/>
    <p:sldId id="368" r:id="rId17"/>
    <p:sldId id="369" r:id="rId18"/>
    <p:sldId id="367" r:id="rId19"/>
    <p:sldId id="300" r:id="rId20"/>
    <p:sldId id="381" r:id="rId21"/>
    <p:sldId id="372" r:id="rId22"/>
    <p:sldId id="284" r:id="rId23"/>
    <p:sldId id="285" r:id="rId24"/>
    <p:sldId id="286" r:id="rId25"/>
    <p:sldId id="351" r:id="rId26"/>
    <p:sldId id="260" r:id="rId27"/>
    <p:sldId id="287" r:id="rId28"/>
    <p:sldId id="288" r:id="rId29"/>
    <p:sldId id="273" r:id="rId30"/>
    <p:sldId id="289" r:id="rId31"/>
    <p:sldId id="374" r:id="rId32"/>
    <p:sldId id="380" r:id="rId33"/>
    <p:sldId id="291" r:id="rId34"/>
    <p:sldId id="375" r:id="rId35"/>
    <p:sldId id="383" r:id="rId36"/>
    <p:sldId id="382" r:id="rId37"/>
    <p:sldId id="384" r:id="rId38"/>
    <p:sldId id="290" r:id="rId39"/>
    <p:sldId id="280" r:id="rId40"/>
    <p:sldId id="376" r:id="rId41"/>
    <p:sldId id="282" r:id="rId42"/>
    <p:sldId id="378" r:id="rId43"/>
    <p:sldId id="312" r:id="rId44"/>
    <p:sldId id="377" r:id="rId45"/>
    <p:sldId id="259" r:id="rId46"/>
    <p:sldId id="379" r:id="rId47"/>
    <p:sldId id="364" r:id="rId48"/>
    <p:sldId id="373" r:id="rId49"/>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C41DBC-2E6E-45D5-B72C-6E0BC28A0072}" v="6" dt="2023-10-12T15:15:39.1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67" autoAdjust="0"/>
    <p:restoredTop sz="94674" autoAdjust="0"/>
  </p:normalViewPr>
  <p:slideViewPr>
    <p:cSldViewPr>
      <p:cViewPr varScale="1">
        <p:scale>
          <a:sx n="102" d="100"/>
          <a:sy n="102" d="100"/>
        </p:scale>
        <p:origin x="154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1198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6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0965"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B016FF3-711B-4BA5-8C7F-B61D7D0D2F14}" type="slidenum">
              <a:rPr lang="en-US"/>
              <a:pPr>
                <a:defRPr/>
              </a:pPr>
              <a:t>‹#›</a:t>
            </a:fld>
            <a:endParaRPr lang="en-US"/>
          </a:p>
        </p:txBody>
      </p:sp>
    </p:spTree>
    <p:extLst>
      <p:ext uri="{BB962C8B-B14F-4D97-AF65-F5344CB8AC3E}">
        <p14:creationId xmlns:p14="http://schemas.microsoft.com/office/powerpoint/2010/main" val="3174094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98581E45-D9BA-44B1-9AD9-5C7E6BA2F72C}" type="datetimeFigureOut">
              <a:rPr lang="en-US" smtClean="0"/>
              <a:t>10/13/2023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49D9BE99-C8C0-4DFF-BBB6-510A2157DC7F}" type="slidenum">
              <a:rPr lang="en-US" smtClean="0"/>
              <a:t>‹#›</a:t>
            </a:fld>
            <a:endParaRPr lang="en-US"/>
          </a:p>
        </p:txBody>
      </p:sp>
    </p:spTree>
    <p:extLst>
      <p:ext uri="{BB962C8B-B14F-4D97-AF65-F5344CB8AC3E}">
        <p14:creationId xmlns:p14="http://schemas.microsoft.com/office/powerpoint/2010/main" val="3665326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https://www.youtube.com/watch?v=_gjeTDH4XjU</a:t>
            </a:r>
          </a:p>
        </p:txBody>
      </p:sp>
      <p:sp>
        <p:nvSpPr>
          <p:cNvPr id="4" name="Slide Number Placeholder 3"/>
          <p:cNvSpPr>
            <a:spLocks noGrp="1"/>
          </p:cNvSpPr>
          <p:nvPr>
            <p:ph type="sldNum" sz="quarter" idx="5"/>
          </p:nvPr>
        </p:nvSpPr>
        <p:spPr/>
        <p:txBody>
          <a:bodyPr/>
          <a:lstStyle/>
          <a:p>
            <a:fld id="{49D9BE99-C8C0-4DFF-BBB6-510A2157DC7F}" type="slidenum">
              <a:rPr lang="en-US" smtClean="0"/>
              <a:t>20</a:t>
            </a:fld>
            <a:endParaRPr lang="en-US"/>
          </a:p>
        </p:txBody>
      </p:sp>
    </p:spTree>
    <p:extLst>
      <p:ext uri="{BB962C8B-B14F-4D97-AF65-F5344CB8AC3E}">
        <p14:creationId xmlns:p14="http://schemas.microsoft.com/office/powerpoint/2010/main" val="3520142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https://www.youtube.com/watch?v=GXIH97CzXOA</a:t>
            </a:r>
          </a:p>
        </p:txBody>
      </p:sp>
      <p:sp>
        <p:nvSpPr>
          <p:cNvPr id="4" name="Slide Number Placeholder 3"/>
          <p:cNvSpPr>
            <a:spLocks noGrp="1"/>
          </p:cNvSpPr>
          <p:nvPr>
            <p:ph type="sldNum" sz="quarter" idx="5"/>
          </p:nvPr>
        </p:nvSpPr>
        <p:spPr/>
        <p:txBody>
          <a:bodyPr/>
          <a:lstStyle/>
          <a:p>
            <a:fld id="{49D9BE99-C8C0-4DFF-BBB6-510A2157DC7F}" type="slidenum">
              <a:rPr lang="en-US" smtClean="0"/>
              <a:t>32</a:t>
            </a:fld>
            <a:endParaRPr lang="en-US"/>
          </a:p>
        </p:txBody>
      </p:sp>
    </p:spTree>
    <p:extLst>
      <p:ext uri="{BB962C8B-B14F-4D97-AF65-F5344CB8AC3E}">
        <p14:creationId xmlns:p14="http://schemas.microsoft.com/office/powerpoint/2010/main" val="3062437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https://www.youtube.com/watch?v=s1DZHImMXY0&amp;t=80s</a:t>
            </a:r>
          </a:p>
        </p:txBody>
      </p:sp>
      <p:sp>
        <p:nvSpPr>
          <p:cNvPr id="4" name="Slide Number Placeholder 3"/>
          <p:cNvSpPr>
            <a:spLocks noGrp="1"/>
          </p:cNvSpPr>
          <p:nvPr>
            <p:ph type="sldNum" sz="quarter" idx="5"/>
          </p:nvPr>
        </p:nvSpPr>
        <p:spPr/>
        <p:txBody>
          <a:bodyPr/>
          <a:lstStyle/>
          <a:p>
            <a:fld id="{49D9BE99-C8C0-4DFF-BBB6-510A2157DC7F}" type="slidenum">
              <a:rPr lang="en-US" smtClean="0"/>
              <a:t>36</a:t>
            </a:fld>
            <a:endParaRPr lang="en-US"/>
          </a:p>
        </p:txBody>
      </p:sp>
    </p:spTree>
    <p:extLst>
      <p:ext uri="{BB962C8B-B14F-4D97-AF65-F5344CB8AC3E}">
        <p14:creationId xmlns:p14="http://schemas.microsoft.com/office/powerpoint/2010/main" val="665394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ko-KR"/>
          </a:p>
        </p:txBody>
      </p:sp>
      <p:sp>
        <p:nvSpPr>
          <p:cNvPr id="5" name="Footer Placeholder 4"/>
          <p:cNvSpPr>
            <a:spLocks noGrp="1"/>
          </p:cNvSpPr>
          <p:nvPr>
            <p:ph type="ftr" sz="quarter" idx="11"/>
          </p:nvPr>
        </p:nvSpPr>
        <p:spPr/>
        <p:txBody>
          <a:bodyPr/>
          <a:lstStyle/>
          <a:p>
            <a:pPr>
              <a:defRPr/>
            </a:pPr>
            <a:endParaRPr lang="en-US" altLang="ko-KR"/>
          </a:p>
        </p:txBody>
      </p:sp>
      <p:sp>
        <p:nvSpPr>
          <p:cNvPr id="6" name="Slide Number Placeholder 5"/>
          <p:cNvSpPr>
            <a:spLocks noGrp="1"/>
          </p:cNvSpPr>
          <p:nvPr>
            <p:ph type="sldNum" sz="quarter" idx="12"/>
          </p:nvPr>
        </p:nvSpPr>
        <p:spPr/>
        <p:txBody>
          <a:bodyPr/>
          <a:lstStyle/>
          <a:p>
            <a:pPr>
              <a:defRPr/>
            </a:pPr>
            <a:fld id="{9EF50E76-7813-4D10-932A-1EE75FAA080C}" type="slidenum">
              <a:rPr lang="ko-KR" altLang="en-US" smtClean="0"/>
              <a:pPr>
                <a:defRPr/>
              </a:pPr>
              <a:t>‹#›</a:t>
            </a:fld>
            <a:endParaRPr lang="en-US" altLang="ko-KR"/>
          </a:p>
        </p:txBody>
      </p:sp>
    </p:spTree>
    <p:extLst>
      <p:ext uri="{BB962C8B-B14F-4D97-AF65-F5344CB8AC3E}">
        <p14:creationId xmlns:p14="http://schemas.microsoft.com/office/powerpoint/2010/main" val="2101859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ko-KR"/>
          </a:p>
        </p:txBody>
      </p:sp>
      <p:sp>
        <p:nvSpPr>
          <p:cNvPr id="6" name="Footer Placeholder 5"/>
          <p:cNvSpPr>
            <a:spLocks noGrp="1"/>
          </p:cNvSpPr>
          <p:nvPr>
            <p:ph type="ftr" sz="quarter" idx="11"/>
          </p:nvPr>
        </p:nvSpPr>
        <p:spPr/>
        <p:txBody>
          <a:bodyPr/>
          <a:lstStyle/>
          <a:p>
            <a:pPr>
              <a:defRPr/>
            </a:pPr>
            <a:endParaRPr lang="en-US" altLang="ko-KR"/>
          </a:p>
        </p:txBody>
      </p:sp>
      <p:sp>
        <p:nvSpPr>
          <p:cNvPr id="7" name="Slide Number Placeholder 6"/>
          <p:cNvSpPr>
            <a:spLocks noGrp="1"/>
          </p:cNvSpPr>
          <p:nvPr>
            <p:ph type="sldNum" sz="quarter" idx="12"/>
          </p:nvPr>
        </p:nvSpPr>
        <p:spPr/>
        <p:txBody>
          <a:bodyPr/>
          <a:lstStyle/>
          <a:p>
            <a:pPr>
              <a:defRPr/>
            </a:pPr>
            <a:fld id="{7966C334-1CE3-4DB8-BAF9-36D563DF9293}" type="slidenum">
              <a:rPr lang="ko-KR" altLang="en-US" smtClean="0"/>
              <a:pPr>
                <a:defRPr/>
              </a:pPr>
              <a:t>‹#›</a:t>
            </a:fld>
            <a:endParaRPr lang="en-US" altLang="ko-KR"/>
          </a:p>
        </p:txBody>
      </p:sp>
    </p:spTree>
    <p:extLst>
      <p:ext uri="{BB962C8B-B14F-4D97-AF65-F5344CB8AC3E}">
        <p14:creationId xmlns:p14="http://schemas.microsoft.com/office/powerpoint/2010/main" val="152664094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ko-KR"/>
          </a:p>
        </p:txBody>
      </p:sp>
      <p:sp>
        <p:nvSpPr>
          <p:cNvPr id="5" name="Footer Placeholder 4"/>
          <p:cNvSpPr>
            <a:spLocks noGrp="1"/>
          </p:cNvSpPr>
          <p:nvPr>
            <p:ph type="ftr" sz="quarter" idx="11"/>
          </p:nvPr>
        </p:nvSpPr>
        <p:spPr/>
        <p:txBody>
          <a:bodyPr/>
          <a:lstStyle/>
          <a:p>
            <a:pPr>
              <a:defRPr/>
            </a:pPr>
            <a:endParaRPr lang="en-US" altLang="ko-KR"/>
          </a:p>
        </p:txBody>
      </p:sp>
      <p:sp>
        <p:nvSpPr>
          <p:cNvPr id="6" name="Slide Number Placeholder 5"/>
          <p:cNvSpPr>
            <a:spLocks noGrp="1"/>
          </p:cNvSpPr>
          <p:nvPr>
            <p:ph type="sldNum" sz="quarter" idx="12"/>
          </p:nvPr>
        </p:nvSpPr>
        <p:spPr/>
        <p:txBody>
          <a:bodyPr/>
          <a:lstStyle/>
          <a:p>
            <a:pPr>
              <a:defRPr/>
            </a:pPr>
            <a:fld id="{7966C334-1CE3-4DB8-BAF9-36D563DF9293}" type="slidenum">
              <a:rPr lang="ko-KR" altLang="en-US" smtClean="0"/>
              <a:pPr>
                <a:defRPr/>
              </a:pPr>
              <a:t>‹#›</a:t>
            </a:fld>
            <a:endParaRPr lang="en-US" altLang="ko-KR"/>
          </a:p>
        </p:txBody>
      </p:sp>
    </p:spTree>
    <p:extLst>
      <p:ext uri="{BB962C8B-B14F-4D97-AF65-F5344CB8AC3E}">
        <p14:creationId xmlns:p14="http://schemas.microsoft.com/office/powerpoint/2010/main" val="141849741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pPr>
              <a:defRPr/>
            </a:pPr>
            <a:endParaRPr lang="en-US" altLang="ko-KR"/>
          </a:p>
        </p:txBody>
      </p:sp>
      <p:sp>
        <p:nvSpPr>
          <p:cNvPr id="3" name="Footer Placeholder 2"/>
          <p:cNvSpPr>
            <a:spLocks noGrp="1"/>
          </p:cNvSpPr>
          <p:nvPr>
            <p:ph type="ftr" sz="quarter" idx="11"/>
          </p:nvPr>
        </p:nvSpPr>
        <p:spPr/>
        <p:txBody>
          <a:bodyPr/>
          <a:lstStyle/>
          <a:p>
            <a:pPr>
              <a:defRPr/>
            </a:pPr>
            <a:endParaRPr lang="en-US" altLang="ko-KR"/>
          </a:p>
        </p:txBody>
      </p:sp>
      <p:sp>
        <p:nvSpPr>
          <p:cNvPr id="4" name="Slide Number Placeholder 3"/>
          <p:cNvSpPr>
            <a:spLocks noGrp="1"/>
          </p:cNvSpPr>
          <p:nvPr>
            <p:ph type="sldNum" sz="quarter" idx="12"/>
          </p:nvPr>
        </p:nvSpPr>
        <p:spPr/>
        <p:txBody>
          <a:bodyPr/>
          <a:lstStyle/>
          <a:p>
            <a:pPr>
              <a:defRPr/>
            </a:pPr>
            <a:fld id="{7966C334-1CE3-4DB8-BAF9-36D563DF9293}" type="slidenum">
              <a:rPr lang="ko-KR" altLang="en-US" smtClean="0"/>
              <a:pPr>
                <a:defRPr/>
              </a:pPr>
              <a:t>‹#›</a:t>
            </a:fld>
            <a:endParaRPr lang="en-US" altLang="ko-KR"/>
          </a:p>
        </p:txBody>
      </p:sp>
    </p:spTree>
    <p:extLst>
      <p:ext uri="{BB962C8B-B14F-4D97-AF65-F5344CB8AC3E}">
        <p14:creationId xmlns:p14="http://schemas.microsoft.com/office/powerpoint/2010/main" val="104555234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ko-KR"/>
          </a:p>
        </p:txBody>
      </p:sp>
      <p:sp>
        <p:nvSpPr>
          <p:cNvPr id="5" name="Footer Placeholder 4"/>
          <p:cNvSpPr>
            <a:spLocks noGrp="1"/>
          </p:cNvSpPr>
          <p:nvPr>
            <p:ph type="ftr" sz="quarter" idx="11"/>
          </p:nvPr>
        </p:nvSpPr>
        <p:spPr/>
        <p:txBody>
          <a:bodyPr/>
          <a:lstStyle/>
          <a:p>
            <a:pPr>
              <a:defRPr/>
            </a:pPr>
            <a:endParaRPr lang="en-US" altLang="ko-KR"/>
          </a:p>
        </p:txBody>
      </p:sp>
      <p:sp>
        <p:nvSpPr>
          <p:cNvPr id="6" name="Slide Number Placeholder 5"/>
          <p:cNvSpPr>
            <a:spLocks noGrp="1"/>
          </p:cNvSpPr>
          <p:nvPr>
            <p:ph type="sldNum" sz="quarter" idx="12"/>
          </p:nvPr>
        </p:nvSpPr>
        <p:spPr/>
        <p:txBody>
          <a:bodyPr/>
          <a:lstStyle/>
          <a:p>
            <a:pPr>
              <a:defRPr/>
            </a:pPr>
            <a:fld id="{67175DFA-2219-4EE9-9D2F-3F84852BCB69}" type="slidenum">
              <a:rPr lang="ko-KR" altLang="en-US" smtClean="0"/>
              <a:pPr>
                <a:defRPr/>
              </a:pPr>
              <a:t>‹#›</a:t>
            </a:fld>
            <a:endParaRPr lang="en-US" altLang="ko-KR"/>
          </a:p>
        </p:txBody>
      </p:sp>
    </p:spTree>
    <p:extLst>
      <p:ext uri="{BB962C8B-B14F-4D97-AF65-F5344CB8AC3E}">
        <p14:creationId xmlns:p14="http://schemas.microsoft.com/office/powerpoint/2010/main" val="777569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ko-KR"/>
          </a:p>
        </p:txBody>
      </p:sp>
      <p:sp>
        <p:nvSpPr>
          <p:cNvPr id="5" name="Footer Placeholder 4"/>
          <p:cNvSpPr>
            <a:spLocks noGrp="1"/>
          </p:cNvSpPr>
          <p:nvPr>
            <p:ph type="ftr" sz="quarter" idx="11"/>
          </p:nvPr>
        </p:nvSpPr>
        <p:spPr/>
        <p:txBody>
          <a:bodyPr/>
          <a:lstStyle/>
          <a:p>
            <a:pPr>
              <a:defRPr/>
            </a:pPr>
            <a:endParaRPr lang="en-US" altLang="ko-KR"/>
          </a:p>
        </p:txBody>
      </p:sp>
      <p:sp>
        <p:nvSpPr>
          <p:cNvPr id="6" name="Slide Number Placeholder 5"/>
          <p:cNvSpPr>
            <a:spLocks noGrp="1"/>
          </p:cNvSpPr>
          <p:nvPr>
            <p:ph type="sldNum" sz="quarter" idx="12"/>
          </p:nvPr>
        </p:nvSpPr>
        <p:spPr/>
        <p:txBody>
          <a:bodyPr/>
          <a:lstStyle/>
          <a:p>
            <a:pPr>
              <a:defRPr/>
            </a:pPr>
            <a:fld id="{564B9EAE-A59D-4D83-956F-C34A7B243344}" type="slidenum">
              <a:rPr lang="ko-KR" altLang="en-US" smtClean="0"/>
              <a:pPr>
                <a:defRPr/>
              </a:pPr>
              <a:t>‹#›</a:t>
            </a:fld>
            <a:endParaRPr lang="en-US" altLang="ko-KR"/>
          </a:p>
        </p:txBody>
      </p:sp>
    </p:spTree>
    <p:extLst>
      <p:ext uri="{BB962C8B-B14F-4D97-AF65-F5344CB8AC3E}">
        <p14:creationId xmlns:p14="http://schemas.microsoft.com/office/powerpoint/2010/main" val="798724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ko-KR"/>
          </a:p>
        </p:txBody>
      </p:sp>
      <p:sp>
        <p:nvSpPr>
          <p:cNvPr id="5" name="Footer Placeholder 4"/>
          <p:cNvSpPr>
            <a:spLocks noGrp="1"/>
          </p:cNvSpPr>
          <p:nvPr>
            <p:ph type="ftr" sz="quarter" idx="11"/>
          </p:nvPr>
        </p:nvSpPr>
        <p:spPr/>
        <p:txBody>
          <a:bodyPr/>
          <a:lstStyle/>
          <a:p>
            <a:pPr>
              <a:defRPr/>
            </a:pPr>
            <a:endParaRPr lang="en-US" altLang="ko-KR"/>
          </a:p>
        </p:txBody>
      </p:sp>
      <p:sp>
        <p:nvSpPr>
          <p:cNvPr id="6" name="Slide Number Placeholder 5"/>
          <p:cNvSpPr>
            <a:spLocks noGrp="1"/>
          </p:cNvSpPr>
          <p:nvPr>
            <p:ph type="sldNum" sz="quarter" idx="12"/>
          </p:nvPr>
        </p:nvSpPr>
        <p:spPr/>
        <p:txBody>
          <a:bodyPr/>
          <a:lstStyle/>
          <a:p>
            <a:pPr>
              <a:defRPr/>
            </a:pPr>
            <a:fld id="{9B3473C2-F834-4AFA-B553-3F77C237981C}" type="slidenum">
              <a:rPr lang="ko-KR" altLang="en-US" smtClean="0"/>
              <a:pPr>
                <a:defRPr/>
              </a:pPr>
              <a:t>‹#›</a:t>
            </a:fld>
            <a:endParaRPr lang="en-US" altLang="ko-KR"/>
          </a:p>
        </p:txBody>
      </p:sp>
    </p:spTree>
    <p:extLst>
      <p:ext uri="{BB962C8B-B14F-4D97-AF65-F5344CB8AC3E}">
        <p14:creationId xmlns:p14="http://schemas.microsoft.com/office/powerpoint/2010/main" val="1713835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ko-KR"/>
          </a:p>
        </p:txBody>
      </p:sp>
      <p:sp>
        <p:nvSpPr>
          <p:cNvPr id="5" name="Footer Placeholder 4"/>
          <p:cNvSpPr>
            <a:spLocks noGrp="1"/>
          </p:cNvSpPr>
          <p:nvPr>
            <p:ph type="ftr" sz="quarter" idx="11"/>
          </p:nvPr>
        </p:nvSpPr>
        <p:spPr/>
        <p:txBody>
          <a:bodyPr/>
          <a:lstStyle/>
          <a:p>
            <a:pPr>
              <a:defRPr/>
            </a:pPr>
            <a:endParaRPr lang="en-US" altLang="ko-KR"/>
          </a:p>
        </p:txBody>
      </p:sp>
      <p:sp>
        <p:nvSpPr>
          <p:cNvPr id="6" name="Slide Number Placeholder 5"/>
          <p:cNvSpPr>
            <a:spLocks noGrp="1"/>
          </p:cNvSpPr>
          <p:nvPr>
            <p:ph type="sldNum" sz="quarter" idx="12"/>
          </p:nvPr>
        </p:nvSpPr>
        <p:spPr/>
        <p:txBody>
          <a:bodyPr/>
          <a:lstStyle/>
          <a:p>
            <a:pPr>
              <a:defRPr/>
            </a:pPr>
            <a:fld id="{0420778C-0DA8-4776-9D2F-EC24C26A482A}" type="slidenum">
              <a:rPr lang="ko-KR" altLang="en-US" smtClean="0"/>
              <a:pPr>
                <a:defRPr/>
              </a:pPr>
              <a:t>‹#›</a:t>
            </a:fld>
            <a:endParaRPr lang="en-US" altLang="ko-KR"/>
          </a:p>
        </p:txBody>
      </p:sp>
    </p:spTree>
    <p:extLst>
      <p:ext uri="{BB962C8B-B14F-4D97-AF65-F5344CB8AC3E}">
        <p14:creationId xmlns:p14="http://schemas.microsoft.com/office/powerpoint/2010/main" val="616605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ko-KR"/>
          </a:p>
        </p:txBody>
      </p:sp>
      <p:sp>
        <p:nvSpPr>
          <p:cNvPr id="6" name="Footer Placeholder 5"/>
          <p:cNvSpPr>
            <a:spLocks noGrp="1"/>
          </p:cNvSpPr>
          <p:nvPr>
            <p:ph type="ftr" sz="quarter" idx="11"/>
          </p:nvPr>
        </p:nvSpPr>
        <p:spPr/>
        <p:txBody>
          <a:bodyPr/>
          <a:lstStyle/>
          <a:p>
            <a:pPr>
              <a:defRPr/>
            </a:pPr>
            <a:endParaRPr lang="en-US" altLang="ko-KR"/>
          </a:p>
        </p:txBody>
      </p:sp>
      <p:sp>
        <p:nvSpPr>
          <p:cNvPr id="7" name="Slide Number Placeholder 6"/>
          <p:cNvSpPr>
            <a:spLocks noGrp="1"/>
          </p:cNvSpPr>
          <p:nvPr>
            <p:ph type="sldNum" sz="quarter" idx="12"/>
          </p:nvPr>
        </p:nvSpPr>
        <p:spPr/>
        <p:txBody>
          <a:bodyPr/>
          <a:lstStyle/>
          <a:p>
            <a:pPr>
              <a:defRPr/>
            </a:pPr>
            <a:fld id="{7966C334-1CE3-4DB8-BAF9-36D563DF9293}" type="slidenum">
              <a:rPr lang="ko-KR" altLang="en-US" smtClean="0"/>
              <a:pPr>
                <a:defRPr/>
              </a:pPr>
              <a:t>‹#›</a:t>
            </a:fld>
            <a:endParaRPr lang="en-US" altLang="ko-KR"/>
          </a:p>
        </p:txBody>
      </p:sp>
    </p:spTree>
    <p:extLst>
      <p:ext uri="{BB962C8B-B14F-4D97-AF65-F5344CB8AC3E}">
        <p14:creationId xmlns:p14="http://schemas.microsoft.com/office/powerpoint/2010/main" val="143892019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ko-KR"/>
          </a:p>
        </p:txBody>
      </p:sp>
      <p:sp>
        <p:nvSpPr>
          <p:cNvPr id="8" name="Footer Placeholder 7"/>
          <p:cNvSpPr>
            <a:spLocks noGrp="1"/>
          </p:cNvSpPr>
          <p:nvPr>
            <p:ph type="ftr" sz="quarter" idx="11"/>
          </p:nvPr>
        </p:nvSpPr>
        <p:spPr/>
        <p:txBody>
          <a:bodyPr/>
          <a:lstStyle/>
          <a:p>
            <a:pPr>
              <a:defRPr/>
            </a:pPr>
            <a:endParaRPr lang="en-US" altLang="ko-KR"/>
          </a:p>
        </p:txBody>
      </p:sp>
      <p:sp>
        <p:nvSpPr>
          <p:cNvPr id="9" name="Slide Number Placeholder 8"/>
          <p:cNvSpPr>
            <a:spLocks noGrp="1"/>
          </p:cNvSpPr>
          <p:nvPr>
            <p:ph type="sldNum" sz="quarter" idx="12"/>
          </p:nvPr>
        </p:nvSpPr>
        <p:spPr/>
        <p:txBody>
          <a:bodyPr/>
          <a:lstStyle/>
          <a:p>
            <a:pPr>
              <a:defRPr/>
            </a:pPr>
            <a:fld id="{88D8BA2D-729B-4D0A-AE9B-348B1108563C}" type="slidenum">
              <a:rPr lang="ko-KR" altLang="en-US" smtClean="0"/>
              <a:pPr>
                <a:defRPr/>
              </a:pPr>
              <a:t>‹#›</a:t>
            </a:fld>
            <a:endParaRPr lang="en-US" altLang="ko-KR"/>
          </a:p>
        </p:txBody>
      </p:sp>
    </p:spTree>
    <p:extLst>
      <p:ext uri="{BB962C8B-B14F-4D97-AF65-F5344CB8AC3E}">
        <p14:creationId xmlns:p14="http://schemas.microsoft.com/office/powerpoint/2010/main" val="1984141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ko-KR"/>
          </a:p>
        </p:txBody>
      </p:sp>
      <p:sp>
        <p:nvSpPr>
          <p:cNvPr id="4" name="Footer Placeholder 3"/>
          <p:cNvSpPr>
            <a:spLocks noGrp="1"/>
          </p:cNvSpPr>
          <p:nvPr>
            <p:ph type="ftr" sz="quarter" idx="11"/>
          </p:nvPr>
        </p:nvSpPr>
        <p:spPr/>
        <p:txBody>
          <a:bodyPr/>
          <a:lstStyle/>
          <a:p>
            <a:pPr>
              <a:defRPr/>
            </a:pPr>
            <a:endParaRPr lang="en-US" altLang="ko-KR"/>
          </a:p>
        </p:txBody>
      </p:sp>
      <p:sp>
        <p:nvSpPr>
          <p:cNvPr id="5" name="Slide Number Placeholder 4"/>
          <p:cNvSpPr>
            <a:spLocks noGrp="1"/>
          </p:cNvSpPr>
          <p:nvPr>
            <p:ph type="sldNum" sz="quarter" idx="12"/>
          </p:nvPr>
        </p:nvSpPr>
        <p:spPr/>
        <p:txBody>
          <a:bodyPr/>
          <a:lstStyle/>
          <a:p>
            <a:pPr>
              <a:defRPr/>
            </a:pPr>
            <a:fld id="{6028BD34-6924-4F0C-8EBC-2D441874CE00}" type="slidenum">
              <a:rPr lang="ko-KR" altLang="en-US" smtClean="0"/>
              <a:pPr>
                <a:defRPr/>
              </a:pPr>
              <a:t>‹#›</a:t>
            </a:fld>
            <a:endParaRPr lang="en-US" altLang="ko-KR"/>
          </a:p>
        </p:txBody>
      </p:sp>
    </p:spTree>
    <p:extLst>
      <p:ext uri="{BB962C8B-B14F-4D97-AF65-F5344CB8AC3E}">
        <p14:creationId xmlns:p14="http://schemas.microsoft.com/office/powerpoint/2010/main" val="1271504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ko-KR"/>
          </a:p>
        </p:txBody>
      </p:sp>
      <p:sp>
        <p:nvSpPr>
          <p:cNvPr id="3" name="Footer Placeholder 2"/>
          <p:cNvSpPr>
            <a:spLocks noGrp="1"/>
          </p:cNvSpPr>
          <p:nvPr>
            <p:ph type="ftr" sz="quarter" idx="11"/>
          </p:nvPr>
        </p:nvSpPr>
        <p:spPr/>
        <p:txBody>
          <a:bodyPr/>
          <a:lstStyle/>
          <a:p>
            <a:pPr>
              <a:defRPr/>
            </a:pPr>
            <a:endParaRPr lang="en-US" altLang="ko-KR"/>
          </a:p>
        </p:txBody>
      </p:sp>
      <p:sp>
        <p:nvSpPr>
          <p:cNvPr id="4" name="Slide Number Placeholder 3"/>
          <p:cNvSpPr>
            <a:spLocks noGrp="1"/>
          </p:cNvSpPr>
          <p:nvPr>
            <p:ph type="sldNum" sz="quarter" idx="12"/>
          </p:nvPr>
        </p:nvSpPr>
        <p:spPr/>
        <p:txBody>
          <a:bodyPr/>
          <a:lstStyle/>
          <a:p>
            <a:pPr>
              <a:defRPr/>
            </a:pPr>
            <a:fld id="{BE1A610A-D3D4-4897-B95C-44B48C0EF45B}" type="slidenum">
              <a:rPr lang="ko-KR" altLang="en-US" smtClean="0"/>
              <a:pPr>
                <a:defRPr/>
              </a:pPr>
              <a:t>‹#›</a:t>
            </a:fld>
            <a:endParaRPr lang="en-US" altLang="ko-KR"/>
          </a:p>
        </p:txBody>
      </p:sp>
    </p:spTree>
    <p:extLst>
      <p:ext uri="{BB962C8B-B14F-4D97-AF65-F5344CB8AC3E}">
        <p14:creationId xmlns:p14="http://schemas.microsoft.com/office/powerpoint/2010/main" val="550280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ko-KR"/>
          </a:p>
        </p:txBody>
      </p:sp>
      <p:sp>
        <p:nvSpPr>
          <p:cNvPr id="6" name="Footer Placeholder 5"/>
          <p:cNvSpPr>
            <a:spLocks noGrp="1"/>
          </p:cNvSpPr>
          <p:nvPr>
            <p:ph type="ftr" sz="quarter" idx="11"/>
          </p:nvPr>
        </p:nvSpPr>
        <p:spPr/>
        <p:txBody>
          <a:bodyPr/>
          <a:lstStyle/>
          <a:p>
            <a:pPr>
              <a:defRPr/>
            </a:pPr>
            <a:endParaRPr lang="en-US" altLang="ko-KR"/>
          </a:p>
        </p:txBody>
      </p:sp>
      <p:sp>
        <p:nvSpPr>
          <p:cNvPr id="7" name="Slide Number Placeholder 6"/>
          <p:cNvSpPr>
            <a:spLocks noGrp="1"/>
          </p:cNvSpPr>
          <p:nvPr>
            <p:ph type="sldNum" sz="quarter" idx="12"/>
          </p:nvPr>
        </p:nvSpPr>
        <p:spPr/>
        <p:txBody>
          <a:bodyPr/>
          <a:lstStyle/>
          <a:p>
            <a:pPr>
              <a:defRPr/>
            </a:pPr>
            <a:fld id="{04C8EAD7-2DCD-469E-B6A3-6096D36ADB53}" type="slidenum">
              <a:rPr lang="ko-KR" altLang="en-US" smtClean="0"/>
              <a:pPr>
                <a:defRPr/>
              </a:pPr>
              <a:t>‹#›</a:t>
            </a:fld>
            <a:endParaRPr lang="en-US" altLang="ko-KR"/>
          </a:p>
        </p:txBody>
      </p:sp>
    </p:spTree>
    <p:extLst>
      <p:ext uri="{BB962C8B-B14F-4D97-AF65-F5344CB8AC3E}">
        <p14:creationId xmlns:p14="http://schemas.microsoft.com/office/powerpoint/2010/main" val="3049353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2914357" y="6041361"/>
            <a:ext cx="732659" cy="365125"/>
          </a:xfrm>
        </p:spPr>
        <p:txBody>
          <a:bodyPr/>
          <a:lstStyle/>
          <a:p>
            <a:pPr>
              <a:defRPr/>
            </a:pPr>
            <a:endParaRPr lang="en-US" altLang="ko-KR"/>
          </a:p>
        </p:txBody>
      </p:sp>
      <p:sp>
        <p:nvSpPr>
          <p:cNvPr id="6" name="Footer Placeholder 5"/>
          <p:cNvSpPr>
            <a:spLocks noGrp="1"/>
          </p:cNvSpPr>
          <p:nvPr>
            <p:ph type="ftr" sz="quarter" idx="11"/>
          </p:nvPr>
        </p:nvSpPr>
        <p:spPr>
          <a:xfrm>
            <a:off x="442797" y="6041361"/>
            <a:ext cx="2471560" cy="365125"/>
          </a:xfrm>
        </p:spPr>
        <p:txBody>
          <a:bodyPr/>
          <a:lstStyle/>
          <a:p>
            <a:pPr>
              <a:defRPr/>
            </a:pPr>
            <a:endParaRPr lang="en-US" altLang="ko-KR"/>
          </a:p>
        </p:txBody>
      </p:sp>
      <p:sp>
        <p:nvSpPr>
          <p:cNvPr id="7" name="Slide Number Placeholder 6"/>
          <p:cNvSpPr>
            <a:spLocks noGrp="1"/>
          </p:cNvSpPr>
          <p:nvPr>
            <p:ph type="sldNum" sz="quarter" idx="12"/>
          </p:nvPr>
        </p:nvSpPr>
        <p:spPr>
          <a:xfrm>
            <a:off x="3647017" y="5915887"/>
            <a:ext cx="796616" cy="490599"/>
          </a:xfrm>
        </p:spPr>
        <p:txBody>
          <a:bodyPr/>
          <a:lstStyle/>
          <a:p>
            <a:pPr>
              <a:defRPr/>
            </a:pPr>
            <a:fld id="{7966C334-1CE3-4DB8-BAF9-36D563DF9293}" type="slidenum">
              <a:rPr lang="ko-KR" altLang="en-US" smtClean="0"/>
              <a:pPr>
                <a:defRPr/>
              </a:pPr>
              <a:t>‹#›</a:t>
            </a:fld>
            <a:endParaRPr lang="en-US" altLang="ko-KR"/>
          </a:p>
        </p:txBody>
      </p:sp>
    </p:spTree>
    <p:extLst>
      <p:ext uri="{BB962C8B-B14F-4D97-AF65-F5344CB8AC3E}">
        <p14:creationId xmlns:p14="http://schemas.microsoft.com/office/powerpoint/2010/main" val="426400244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pPr>
              <a:defRPr/>
            </a:pPr>
            <a:endParaRPr lang="en-US" altLang="ko-KR"/>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pPr>
              <a:defRPr/>
            </a:pPr>
            <a:endParaRPr lang="en-US" altLang="ko-KR"/>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pPr>
              <a:defRPr/>
            </a:pPr>
            <a:fld id="{7966C334-1CE3-4DB8-BAF9-36D563DF9293}" type="slidenum">
              <a:rPr lang="ko-KR" altLang="en-US" smtClean="0"/>
              <a:pPr>
                <a:defRPr/>
              </a:pPr>
              <a:t>‹#›</a:t>
            </a:fld>
            <a:endParaRPr lang="en-US" altLang="ko-KR"/>
          </a:p>
        </p:txBody>
      </p:sp>
    </p:spTree>
    <p:extLst>
      <p:ext uri="{BB962C8B-B14F-4D97-AF65-F5344CB8AC3E}">
        <p14:creationId xmlns:p14="http://schemas.microsoft.com/office/powerpoint/2010/main" val="1507161948"/>
      </p:ext>
    </p:extLst>
  </p:cSld>
  <p:clrMap bg1="dk1" tx1="lt1" bg2="dk2" tx2="lt2" accent1="accent1" accent2="accent2" accent3="accent3" accent4="accent4" accent5="accent5" accent6="accent6" hlink="hlink" folHlink="folHlink"/>
  <p:sldLayoutIdLst>
    <p:sldLayoutId id="2147484139" r:id="rId1"/>
    <p:sldLayoutId id="2147484140" r:id="rId2"/>
    <p:sldLayoutId id="2147484141" r:id="rId3"/>
    <p:sldLayoutId id="2147484142" r:id="rId4"/>
    <p:sldLayoutId id="2147484143" r:id="rId5"/>
    <p:sldLayoutId id="2147484144" r:id="rId6"/>
    <p:sldLayoutId id="2147484145" r:id="rId7"/>
    <p:sldLayoutId id="2147484146" r:id="rId8"/>
    <p:sldLayoutId id="2147484147" r:id="rId9"/>
    <p:sldLayoutId id="2147484148" r:id="rId10"/>
    <p:sldLayoutId id="2147484149" r:id="rId11"/>
    <p:sldLayoutId id="2147484150" r:id="rId12"/>
    <p:sldLayoutId id="2147484151" r:id="rId13"/>
    <p:sldLayoutId id="2147484152" r:id="rId14"/>
  </p:sldLayoutIdLst>
  <p:hf hdr="0" ftr="0" dt="0"/>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_gjeTDH4XjU?feature=oembed" TargetMode="Externa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https://www.youtube.com/embed/GXIH97CzXOA?feature=oembed" TargetMode="External"/><Relationship Id="rId4" Type="http://schemas.openxmlformats.org/officeDocument/2006/relationships/image" Target="../media/image7.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s1DZHImMXY0?start=80&amp;feature=oembed" TargetMode="External"/><Relationship Id="rId4" Type="http://schemas.openxmlformats.org/officeDocument/2006/relationships/image" Target="../media/image10.jpeg"/></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ctrTitle"/>
          </p:nvPr>
        </p:nvSpPr>
        <p:spPr>
          <a:xfrm>
            <a:off x="533400" y="2057400"/>
            <a:ext cx="6154713" cy="1600201"/>
          </a:xfrm>
        </p:spPr>
        <p:txBody>
          <a:bodyPr/>
          <a:lstStyle/>
          <a:p>
            <a:pPr eaLnBrk="1" hangingPunct="1"/>
            <a:r>
              <a:rPr dirty="0"/>
              <a:t>Stage Two: Transition</a:t>
            </a:r>
          </a:p>
        </p:txBody>
      </p:sp>
      <p:sp>
        <p:nvSpPr>
          <p:cNvPr id="3" name="Slide Number Placeholder 2"/>
          <p:cNvSpPr>
            <a:spLocks noGrp="1"/>
          </p:cNvSpPr>
          <p:nvPr>
            <p:ph type="sldNum" sz="quarter" idx="12"/>
          </p:nvPr>
        </p:nvSpPr>
        <p:spPr/>
        <p:txBody>
          <a:bodyPr/>
          <a:lstStyle/>
          <a:p>
            <a:pPr>
              <a:defRPr/>
            </a:pPr>
            <a:fld id="{9EF50E76-7813-4D10-932A-1EE75FAA080C}" type="slidenum">
              <a:rPr lang="ko-KR" altLang="en-US" smtClean="0"/>
              <a:pPr>
                <a:defRPr/>
              </a:pPr>
              <a:t>1</a:t>
            </a:fld>
            <a:endParaRPr lang="en-US" altLang="ko-KR"/>
          </a:p>
        </p:txBody>
      </p:sp>
      <p:sp>
        <p:nvSpPr>
          <p:cNvPr id="2" name="TextBox 1">
            <a:extLst>
              <a:ext uri="{FF2B5EF4-FFF2-40B4-BE49-F238E27FC236}">
                <a16:creationId xmlns:a16="http://schemas.microsoft.com/office/drawing/2014/main" id="{D7EBED16-F504-5342-AD08-2A31EF0254CA}"/>
              </a:ext>
            </a:extLst>
          </p:cNvPr>
          <p:cNvSpPr txBox="1"/>
          <p:nvPr/>
        </p:nvSpPr>
        <p:spPr>
          <a:xfrm>
            <a:off x="1981200" y="3657600"/>
            <a:ext cx="6172201" cy="1323439"/>
          </a:xfrm>
          <a:prstGeom prst="rect">
            <a:avLst/>
          </a:prstGeom>
          <a:noFill/>
        </p:spPr>
        <p:txBody>
          <a:bodyPr wrap="square" rtlCol="0">
            <a:spAutoFit/>
          </a:bodyPr>
          <a:lstStyle/>
          <a:p>
            <a:pPr algn="ctr"/>
            <a:r>
              <a:rPr lang="en-US" sz="4000" b="1" dirty="0"/>
              <a:t>Concreteness &amp; Open-Ended Questions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B233B-F620-7B6D-4356-250BFAB5F9A1}"/>
              </a:ext>
            </a:extLst>
          </p:cNvPr>
          <p:cNvSpPr>
            <a:spLocks noGrp="1"/>
          </p:cNvSpPr>
          <p:nvPr>
            <p:ph type="title"/>
          </p:nvPr>
        </p:nvSpPr>
        <p:spPr/>
        <p:txBody>
          <a:bodyPr/>
          <a:lstStyle/>
          <a:p>
            <a:r>
              <a:rPr lang="en-US" dirty="0">
                <a:solidFill>
                  <a:schemeClr val="bg1"/>
                </a:solidFill>
              </a:rPr>
              <a:t>Tips for the Video</a:t>
            </a:r>
          </a:p>
        </p:txBody>
      </p:sp>
      <p:sp>
        <p:nvSpPr>
          <p:cNvPr id="3" name="Slide Number Placeholder 2">
            <a:extLst>
              <a:ext uri="{FF2B5EF4-FFF2-40B4-BE49-F238E27FC236}">
                <a16:creationId xmlns:a16="http://schemas.microsoft.com/office/drawing/2014/main" id="{71D1C96D-EF58-DD68-F0A0-E66E8332EB15}"/>
              </a:ext>
            </a:extLst>
          </p:cNvPr>
          <p:cNvSpPr>
            <a:spLocks noGrp="1"/>
          </p:cNvSpPr>
          <p:nvPr>
            <p:ph type="sldNum" sz="quarter" idx="12"/>
          </p:nvPr>
        </p:nvSpPr>
        <p:spPr/>
        <p:txBody>
          <a:bodyPr/>
          <a:lstStyle/>
          <a:p>
            <a:pPr>
              <a:defRPr/>
            </a:pPr>
            <a:fld id="{6028BD34-6924-4F0C-8EBC-2D441874CE00}" type="slidenum">
              <a:rPr lang="ko-KR" altLang="en-US" smtClean="0"/>
              <a:pPr>
                <a:defRPr/>
              </a:pPr>
              <a:t>10</a:t>
            </a:fld>
            <a:endParaRPr lang="en-US" altLang="ko-KR"/>
          </a:p>
        </p:txBody>
      </p:sp>
      <p:sp>
        <p:nvSpPr>
          <p:cNvPr id="4" name="TextBox 3">
            <a:extLst>
              <a:ext uri="{FF2B5EF4-FFF2-40B4-BE49-F238E27FC236}">
                <a16:creationId xmlns:a16="http://schemas.microsoft.com/office/drawing/2014/main" id="{59FABB52-B765-4320-0973-9CD777FCBAA1}"/>
              </a:ext>
            </a:extLst>
          </p:cNvPr>
          <p:cNvSpPr txBox="1"/>
          <p:nvPr/>
        </p:nvSpPr>
        <p:spPr>
          <a:xfrm>
            <a:off x="381001" y="2362200"/>
            <a:ext cx="8610600" cy="4339650"/>
          </a:xfrm>
          <a:prstGeom prst="rect">
            <a:avLst/>
          </a:prstGeom>
          <a:noFill/>
        </p:spPr>
        <p:txBody>
          <a:bodyPr wrap="square" rtlCol="0">
            <a:spAutoFit/>
          </a:bodyPr>
          <a:lstStyle/>
          <a:p>
            <a:pPr marL="285750" indent="-285750">
              <a:buFont typeface="Arial" panose="020B0604020202020204" pitchFamily="34" charset="0"/>
              <a:buChar char="•"/>
            </a:pPr>
            <a:r>
              <a:rPr lang="en-US" sz="2000" dirty="0"/>
              <a:t>Unsure of where to begin? Look up videos on YouTube! An example would be the counseling session I showed with Carl Rogers and Gloria.</a:t>
            </a:r>
          </a:p>
          <a:p>
            <a:endParaRPr lang="en-US" sz="2000" dirty="0"/>
          </a:p>
          <a:p>
            <a:pPr marL="285750" indent="-285750">
              <a:buFont typeface="Arial" panose="020B0604020202020204" pitchFamily="34" charset="0"/>
              <a:buChar char="•"/>
            </a:pPr>
            <a:r>
              <a:rPr lang="en-US" sz="2000" dirty="0"/>
              <a:t>Record 15-20 minutes each as the helper at the minimum. This will help you go back and find different aspects of the video you may or may not want to present to the class for the 7 required minutes.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Use your school Zoom account to record to the cloud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b="1" dirty="0"/>
              <a:t>***SUBMIT ON THE CLOUD LINK AND ON BLACKBOARD TO RECEIVE FULL CREDIT***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359143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87AD-E605-0695-23B7-7E944D32B5B1}"/>
              </a:ext>
            </a:extLst>
          </p:cNvPr>
          <p:cNvSpPr>
            <a:spLocks noGrp="1"/>
          </p:cNvSpPr>
          <p:nvPr>
            <p:ph type="title"/>
          </p:nvPr>
        </p:nvSpPr>
        <p:spPr>
          <a:xfrm>
            <a:off x="809998" y="294420"/>
            <a:ext cx="7524003" cy="1265238"/>
          </a:xfrm>
        </p:spPr>
        <p:txBody>
          <a:bodyPr/>
          <a:lstStyle/>
          <a:p>
            <a:r>
              <a:rPr lang="en-US" b="0" i="0" dirty="0">
                <a:solidFill>
                  <a:srgbClr val="000000"/>
                </a:solidFill>
                <a:effectLst/>
                <a:latin typeface="WordVisi_MSFontService"/>
              </a:rPr>
              <a:t>SKILLS RECORDING &amp; PAPERS A (100 points each)</a:t>
            </a:r>
            <a:endParaRPr lang="en-US" dirty="0"/>
          </a:p>
        </p:txBody>
      </p:sp>
      <p:sp>
        <p:nvSpPr>
          <p:cNvPr id="3" name="Slide Number Placeholder 2">
            <a:extLst>
              <a:ext uri="{FF2B5EF4-FFF2-40B4-BE49-F238E27FC236}">
                <a16:creationId xmlns:a16="http://schemas.microsoft.com/office/drawing/2014/main" id="{B0452378-0867-5B53-8C75-21C28F87F7E1}"/>
              </a:ext>
            </a:extLst>
          </p:cNvPr>
          <p:cNvSpPr>
            <a:spLocks noGrp="1"/>
          </p:cNvSpPr>
          <p:nvPr>
            <p:ph type="sldNum" sz="quarter" idx="12"/>
          </p:nvPr>
        </p:nvSpPr>
        <p:spPr/>
        <p:txBody>
          <a:bodyPr/>
          <a:lstStyle/>
          <a:p>
            <a:pPr>
              <a:defRPr/>
            </a:pPr>
            <a:fld id="{6028BD34-6924-4F0C-8EBC-2D441874CE00}" type="slidenum">
              <a:rPr lang="ko-KR" altLang="en-US" smtClean="0"/>
              <a:pPr>
                <a:defRPr/>
              </a:pPr>
              <a:t>11</a:t>
            </a:fld>
            <a:endParaRPr lang="en-US" altLang="ko-KR"/>
          </a:p>
        </p:txBody>
      </p:sp>
      <p:sp>
        <p:nvSpPr>
          <p:cNvPr id="6" name="TextBox 5">
            <a:extLst>
              <a:ext uri="{FF2B5EF4-FFF2-40B4-BE49-F238E27FC236}">
                <a16:creationId xmlns:a16="http://schemas.microsoft.com/office/drawing/2014/main" id="{C27F8B32-FF84-774A-EFE0-2F9AC918448E}"/>
              </a:ext>
            </a:extLst>
          </p:cNvPr>
          <p:cNvSpPr txBox="1"/>
          <p:nvPr/>
        </p:nvSpPr>
        <p:spPr>
          <a:xfrm>
            <a:off x="809998" y="2534976"/>
            <a:ext cx="4576864" cy="4062651"/>
          </a:xfrm>
          <a:prstGeom prst="rect">
            <a:avLst/>
          </a:prstGeom>
          <a:noFill/>
        </p:spPr>
        <p:txBody>
          <a:bodyPr wrap="square">
            <a:spAutoFit/>
          </a:bodyPr>
          <a:lstStyle/>
          <a:p>
            <a:pPr algn="l" rtl="0" fontAlgn="base">
              <a:buFont typeface="Arial" panose="020B0604020202020204" pitchFamily="34" charset="0"/>
              <a:buChar char="•"/>
            </a:pPr>
            <a:r>
              <a:rPr lang="en-US" dirty="0"/>
              <a:t>You will present Skills Recording A in class on:  </a:t>
            </a:r>
          </a:p>
          <a:p>
            <a:pPr algn="l" rtl="0" fontAlgn="base"/>
            <a:r>
              <a:rPr lang="en-US" dirty="0"/>
              <a:t>October 19th, October 24th, and October 26th.  </a:t>
            </a:r>
          </a:p>
          <a:p>
            <a:pPr algn="l" rtl="0" fontAlgn="base"/>
            <a:endParaRPr lang="en-US" dirty="0"/>
          </a:p>
          <a:p>
            <a:pPr algn="l" rtl="0" fontAlgn="base">
              <a:buFont typeface="Arial" panose="020B0604020202020204" pitchFamily="34" charset="0"/>
              <a:buChar char="•"/>
            </a:pPr>
            <a:r>
              <a:rPr lang="en-US" dirty="0"/>
              <a:t>You will submit Skills Recording A critique paper before 11:59 pm on October 31st.  </a:t>
            </a:r>
          </a:p>
          <a:p>
            <a:pPr algn="l" rtl="0" fontAlgn="base">
              <a:buFont typeface="Arial" panose="020B0604020202020204" pitchFamily="34" charset="0"/>
              <a:buChar char="•"/>
            </a:pPr>
            <a:endParaRPr lang="en-US" dirty="0"/>
          </a:p>
          <a:p>
            <a:pPr algn="l" rtl="0" fontAlgn="base"/>
            <a:r>
              <a:rPr lang="en-US" dirty="0"/>
              <a:t>**THESE ARE TO REPLACE MIDTERM AND FINAL EXAMS.  THEY WILL NOT BE ACCEPTED LATE.  PLEASE TAKE THESE SERIOUSLY.   </a:t>
            </a:r>
          </a:p>
          <a:p>
            <a:pPr algn="l" rtl="0" fontAlgn="base">
              <a:buFont typeface="Arial" panose="020B0604020202020204" pitchFamily="34" charset="0"/>
              <a:buChar char="•"/>
            </a:pPr>
            <a:endParaRPr lang="en-US" dirty="0">
              <a:latin typeface="Calibri Light" panose="020F0302020204030204" pitchFamily="34" charset="0"/>
            </a:endParaRPr>
          </a:p>
        </p:txBody>
      </p:sp>
    </p:spTree>
    <p:extLst>
      <p:ext uri="{BB962C8B-B14F-4D97-AF65-F5344CB8AC3E}">
        <p14:creationId xmlns:p14="http://schemas.microsoft.com/office/powerpoint/2010/main" val="2935858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F2361-B17B-5B09-EB7F-BF67ECF64DC0}"/>
              </a:ext>
            </a:extLst>
          </p:cNvPr>
          <p:cNvSpPr>
            <a:spLocks noGrp="1"/>
          </p:cNvSpPr>
          <p:nvPr>
            <p:ph type="ctrTitle"/>
          </p:nvPr>
        </p:nvSpPr>
        <p:spPr/>
        <p:txBody>
          <a:bodyPr/>
          <a:lstStyle/>
          <a:p>
            <a:r>
              <a:rPr lang="en-US" dirty="0"/>
              <a:t>Paper A Instructions</a:t>
            </a:r>
          </a:p>
        </p:txBody>
      </p:sp>
      <p:sp>
        <p:nvSpPr>
          <p:cNvPr id="3" name="Subtitle 2">
            <a:extLst>
              <a:ext uri="{FF2B5EF4-FFF2-40B4-BE49-F238E27FC236}">
                <a16:creationId xmlns:a16="http://schemas.microsoft.com/office/drawing/2014/main" id="{A34A687A-A08E-A949-D5AC-C719B40D00A2}"/>
              </a:ext>
            </a:extLst>
          </p:cNvPr>
          <p:cNvSpPr>
            <a:spLocks noGrp="1"/>
          </p:cNvSpPr>
          <p:nvPr>
            <p:ph type="subTitle" idx="1"/>
          </p:nvPr>
        </p:nvSpPr>
        <p:spPr/>
        <p:txBody>
          <a:bodyPr/>
          <a:lstStyle/>
          <a:p>
            <a:r>
              <a:rPr lang="en-US" dirty="0"/>
              <a:t>Within a PowerPoint for Clarity</a:t>
            </a:r>
          </a:p>
        </p:txBody>
      </p:sp>
      <p:sp>
        <p:nvSpPr>
          <p:cNvPr id="4" name="Slide Number Placeholder 3">
            <a:extLst>
              <a:ext uri="{FF2B5EF4-FFF2-40B4-BE49-F238E27FC236}">
                <a16:creationId xmlns:a16="http://schemas.microsoft.com/office/drawing/2014/main" id="{109E00EF-BF19-2E17-8AAB-0668525F6702}"/>
              </a:ext>
            </a:extLst>
          </p:cNvPr>
          <p:cNvSpPr>
            <a:spLocks noGrp="1"/>
          </p:cNvSpPr>
          <p:nvPr>
            <p:ph type="sldNum" sz="quarter" idx="12"/>
          </p:nvPr>
        </p:nvSpPr>
        <p:spPr/>
        <p:txBody>
          <a:bodyPr/>
          <a:lstStyle/>
          <a:p>
            <a:pPr>
              <a:defRPr/>
            </a:pPr>
            <a:fld id="{9EF50E76-7813-4D10-932A-1EE75FAA080C}" type="slidenum">
              <a:rPr lang="ko-KR" altLang="en-US" smtClean="0"/>
              <a:pPr>
                <a:defRPr/>
              </a:pPr>
              <a:t>12</a:t>
            </a:fld>
            <a:endParaRPr lang="en-US" altLang="ko-KR"/>
          </a:p>
        </p:txBody>
      </p:sp>
    </p:spTree>
    <p:extLst>
      <p:ext uri="{BB962C8B-B14F-4D97-AF65-F5344CB8AC3E}">
        <p14:creationId xmlns:p14="http://schemas.microsoft.com/office/powerpoint/2010/main" val="3874283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87AD-E605-0695-23B7-7E944D32B5B1}"/>
              </a:ext>
            </a:extLst>
          </p:cNvPr>
          <p:cNvSpPr>
            <a:spLocks noGrp="1"/>
          </p:cNvSpPr>
          <p:nvPr>
            <p:ph type="title"/>
          </p:nvPr>
        </p:nvSpPr>
        <p:spPr>
          <a:xfrm>
            <a:off x="809998" y="294420"/>
            <a:ext cx="7524003" cy="1265238"/>
          </a:xfrm>
        </p:spPr>
        <p:txBody>
          <a:bodyPr/>
          <a:lstStyle/>
          <a:p>
            <a:pPr algn="ctr"/>
            <a:r>
              <a:rPr lang="en-US" b="0" i="0" dirty="0">
                <a:solidFill>
                  <a:srgbClr val="000000"/>
                </a:solidFill>
                <a:effectLst/>
                <a:latin typeface="WordVisi_MSFontService"/>
              </a:rPr>
              <a:t>Paper A Instructions </a:t>
            </a:r>
            <a:endParaRPr lang="en-US" dirty="0"/>
          </a:p>
        </p:txBody>
      </p:sp>
      <p:sp>
        <p:nvSpPr>
          <p:cNvPr id="3" name="Slide Number Placeholder 2">
            <a:extLst>
              <a:ext uri="{FF2B5EF4-FFF2-40B4-BE49-F238E27FC236}">
                <a16:creationId xmlns:a16="http://schemas.microsoft.com/office/drawing/2014/main" id="{B0452378-0867-5B53-8C75-21C28F87F7E1}"/>
              </a:ext>
            </a:extLst>
          </p:cNvPr>
          <p:cNvSpPr>
            <a:spLocks noGrp="1"/>
          </p:cNvSpPr>
          <p:nvPr>
            <p:ph type="sldNum" sz="quarter" idx="12"/>
          </p:nvPr>
        </p:nvSpPr>
        <p:spPr/>
        <p:txBody>
          <a:bodyPr/>
          <a:lstStyle/>
          <a:p>
            <a:pPr>
              <a:defRPr/>
            </a:pPr>
            <a:fld id="{6028BD34-6924-4F0C-8EBC-2D441874CE00}" type="slidenum">
              <a:rPr lang="ko-KR" altLang="en-US" smtClean="0"/>
              <a:pPr>
                <a:defRPr/>
              </a:pPr>
              <a:t>13</a:t>
            </a:fld>
            <a:endParaRPr lang="en-US" altLang="ko-KR"/>
          </a:p>
        </p:txBody>
      </p:sp>
      <p:sp>
        <p:nvSpPr>
          <p:cNvPr id="5" name="TextBox 4">
            <a:extLst>
              <a:ext uri="{FF2B5EF4-FFF2-40B4-BE49-F238E27FC236}">
                <a16:creationId xmlns:a16="http://schemas.microsoft.com/office/drawing/2014/main" id="{9BDF43ED-C801-4C8B-3667-A729A0A3CD34}"/>
              </a:ext>
            </a:extLst>
          </p:cNvPr>
          <p:cNvSpPr txBox="1"/>
          <p:nvPr/>
        </p:nvSpPr>
        <p:spPr>
          <a:xfrm>
            <a:off x="442800" y="1981200"/>
            <a:ext cx="4576864" cy="4708981"/>
          </a:xfrm>
          <a:prstGeom prst="rect">
            <a:avLst/>
          </a:prstGeom>
          <a:noFill/>
        </p:spPr>
        <p:txBody>
          <a:bodyPr wrap="square">
            <a:spAutoFit/>
          </a:bodyPr>
          <a:lstStyle/>
          <a:p>
            <a:pPr algn="l" rtl="0" fontAlgn="base"/>
            <a:endParaRPr lang="en-US" sz="2000" dirty="0">
              <a:latin typeface="Century Gothic" panose="020B0502020202020204" pitchFamily="34" charset="0"/>
            </a:endParaRPr>
          </a:p>
          <a:p>
            <a:pPr algn="l" rtl="0" fontAlgn="base"/>
            <a:r>
              <a:rPr lang="en-US" sz="2000" dirty="0">
                <a:latin typeface="Century Gothic" panose="020B0502020202020204" pitchFamily="34" charset="0"/>
              </a:rPr>
              <a:t>1. Going to “assignments” on the left-hand side</a:t>
            </a:r>
            <a:br>
              <a:rPr lang="en-US" sz="2000" dirty="0">
                <a:latin typeface="Century Gothic" panose="020B0502020202020204" pitchFamily="34" charset="0"/>
              </a:rPr>
            </a:br>
            <a:endParaRPr lang="en-US" sz="2000" dirty="0">
              <a:latin typeface="Century Gothic" panose="020B0502020202020204" pitchFamily="34" charset="0"/>
            </a:endParaRPr>
          </a:p>
          <a:p>
            <a:pPr algn="l" rtl="0" fontAlgn="base"/>
            <a:r>
              <a:rPr lang="en-US" sz="2000" b="0" i="0" dirty="0">
                <a:effectLst/>
                <a:latin typeface="Century Gothic" panose="020B0502020202020204" pitchFamily="34" charset="0"/>
              </a:rPr>
              <a:t>2. Clicking on “Skills A” at the top</a:t>
            </a:r>
            <a:br>
              <a:rPr lang="en-US" sz="2000" b="0" i="0" dirty="0">
                <a:effectLst/>
                <a:latin typeface="Century Gothic" panose="020B0502020202020204" pitchFamily="34" charset="0"/>
              </a:rPr>
            </a:br>
            <a:endParaRPr lang="en-US" sz="2000" b="0" i="0" dirty="0">
              <a:effectLst/>
              <a:latin typeface="Century Gothic" panose="020B0502020202020204" pitchFamily="34" charset="0"/>
            </a:endParaRPr>
          </a:p>
          <a:p>
            <a:pPr algn="l" rtl="0" fontAlgn="base"/>
            <a:r>
              <a:rPr lang="en-US" sz="2000" dirty="0">
                <a:latin typeface="Century Gothic" panose="020B0502020202020204" pitchFamily="34" charset="0"/>
              </a:rPr>
              <a:t>3. Scrolling to the bottom and clicking on the PowerPoint that is labeled “Skills A Paper Instructions”</a:t>
            </a:r>
            <a:br>
              <a:rPr lang="en-US" sz="2000" dirty="0">
                <a:latin typeface="Century Gothic" panose="020B0502020202020204" pitchFamily="34" charset="0"/>
              </a:rPr>
            </a:br>
            <a:endParaRPr lang="en-US" sz="2000" dirty="0">
              <a:latin typeface="Century Gothic" panose="020B0502020202020204" pitchFamily="34" charset="0"/>
            </a:endParaRPr>
          </a:p>
          <a:p>
            <a:pPr algn="l" rtl="0" fontAlgn="base"/>
            <a:r>
              <a:rPr lang="en-US" sz="2000" b="0" i="0" dirty="0">
                <a:effectLst/>
                <a:latin typeface="Century Gothic" panose="020B0502020202020204" pitchFamily="34" charset="0"/>
              </a:rPr>
              <a:t>4. On slide 6, you will see a point breakdown for this assignment. </a:t>
            </a:r>
            <a:br>
              <a:rPr lang="en-US" sz="2000" b="0" i="0" dirty="0">
                <a:effectLst/>
                <a:latin typeface="Century Gothic" panose="020B0502020202020204" pitchFamily="34" charset="0"/>
              </a:rPr>
            </a:br>
            <a:endParaRPr lang="en-US" sz="2000" b="0" i="0" dirty="0">
              <a:effectLst/>
              <a:latin typeface="Century Gothic" panose="020B0502020202020204" pitchFamily="34" charset="0"/>
            </a:endParaRPr>
          </a:p>
          <a:p>
            <a:pPr algn="l" rtl="0" fontAlgn="base"/>
            <a:r>
              <a:rPr lang="en-US" sz="2000" dirty="0">
                <a:latin typeface="Century Gothic" panose="020B0502020202020204" pitchFamily="34" charset="0"/>
              </a:rPr>
              <a:t>5. If you have questions, please reach out!</a:t>
            </a:r>
            <a:endParaRPr lang="en-US" sz="2000" b="0" i="0" dirty="0">
              <a:effectLst/>
              <a:latin typeface="Century Gothic" panose="020B0502020202020204" pitchFamily="34" charset="0"/>
            </a:endParaRPr>
          </a:p>
        </p:txBody>
      </p:sp>
      <p:sp>
        <p:nvSpPr>
          <p:cNvPr id="7" name="TextBox 6">
            <a:extLst>
              <a:ext uri="{FF2B5EF4-FFF2-40B4-BE49-F238E27FC236}">
                <a16:creationId xmlns:a16="http://schemas.microsoft.com/office/drawing/2014/main" id="{BC556EFC-4178-FC12-134A-6A4CA6C26C73}"/>
              </a:ext>
            </a:extLst>
          </p:cNvPr>
          <p:cNvSpPr txBox="1"/>
          <p:nvPr/>
        </p:nvSpPr>
        <p:spPr>
          <a:xfrm>
            <a:off x="5424600" y="2819400"/>
            <a:ext cx="3276600" cy="2308324"/>
          </a:xfrm>
          <a:prstGeom prst="rect">
            <a:avLst/>
          </a:prstGeom>
          <a:noFill/>
        </p:spPr>
        <p:txBody>
          <a:bodyPr wrap="square" rtlCol="0">
            <a:spAutoFit/>
          </a:bodyPr>
          <a:lstStyle/>
          <a:p>
            <a:r>
              <a:rPr lang="en-US" dirty="0"/>
              <a:t>**This PowerPoint also gives you questions to answer for the assignment, specifics on page numbers, and formatting. Use it to guide you for this paper after you have done the video recording with your partner</a:t>
            </a:r>
            <a:r>
              <a:rPr lang="en-US" sz="1600" dirty="0"/>
              <a:t>.</a:t>
            </a:r>
          </a:p>
        </p:txBody>
      </p:sp>
    </p:spTree>
    <p:extLst>
      <p:ext uri="{BB962C8B-B14F-4D97-AF65-F5344CB8AC3E}">
        <p14:creationId xmlns:p14="http://schemas.microsoft.com/office/powerpoint/2010/main" val="2119832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5037BA-6EDB-D473-CBAD-2DB516628219}"/>
              </a:ext>
            </a:extLst>
          </p:cNvPr>
          <p:cNvSpPr>
            <a:spLocks noGrp="1"/>
          </p:cNvSpPr>
          <p:nvPr>
            <p:ph type="sldNum" sz="quarter" idx="12"/>
          </p:nvPr>
        </p:nvSpPr>
        <p:spPr/>
        <p:txBody>
          <a:bodyPr/>
          <a:lstStyle/>
          <a:p>
            <a:pPr>
              <a:defRPr/>
            </a:pPr>
            <a:fld id="{6028BD34-6924-4F0C-8EBC-2D441874CE00}" type="slidenum">
              <a:rPr lang="ko-KR" altLang="en-US" smtClean="0"/>
              <a:pPr>
                <a:defRPr/>
              </a:pPr>
              <a:t>14</a:t>
            </a:fld>
            <a:endParaRPr lang="en-US" altLang="ko-KR"/>
          </a:p>
        </p:txBody>
      </p:sp>
      <p:sp>
        <p:nvSpPr>
          <p:cNvPr id="4" name="Rectangle 3">
            <a:extLst>
              <a:ext uri="{FF2B5EF4-FFF2-40B4-BE49-F238E27FC236}">
                <a16:creationId xmlns:a16="http://schemas.microsoft.com/office/drawing/2014/main" id="{BF0B0328-CA30-9EFC-C22F-D1930DA34018}"/>
              </a:ext>
            </a:extLst>
          </p:cNvPr>
          <p:cNvSpPr/>
          <p:nvPr/>
        </p:nvSpPr>
        <p:spPr>
          <a:xfrm>
            <a:off x="220798" y="2286000"/>
            <a:ext cx="8702404" cy="1754326"/>
          </a:xfrm>
          <a:prstGeom prst="rect">
            <a:avLst/>
          </a:prstGeom>
          <a:noFill/>
          <a:ln>
            <a:solidFill>
              <a:schemeClr val="tx1"/>
            </a:solidFill>
          </a:ln>
        </p:spPr>
        <p:txBody>
          <a:bodyPr wrap="square" lIns="91440" tIns="45720" rIns="91440" bIns="45720">
            <a:spAutoFit/>
          </a:bodyPr>
          <a:lstStyle/>
          <a:p>
            <a:pPr algn="ct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Other Upcoming Assignments</a:t>
            </a:r>
          </a:p>
        </p:txBody>
      </p:sp>
    </p:spTree>
    <p:extLst>
      <p:ext uri="{BB962C8B-B14F-4D97-AF65-F5344CB8AC3E}">
        <p14:creationId xmlns:p14="http://schemas.microsoft.com/office/powerpoint/2010/main" val="3529559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EB6201E-105D-4C48-5353-12AC9B9B7FF9}"/>
              </a:ext>
            </a:extLst>
          </p:cNvPr>
          <p:cNvSpPr>
            <a:spLocks noGrp="1"/>
          </p:cNvSpPr>
          <p:nvPr>
            <p:ph type="title"/>
          </p:nvPr>
        </p:nvSpPr>
        <p:spPr>
          <a:xfrm>
            <a:off x="809997" y="152400"/>
            <a:ext cx="7524003" cy="1265238"/>
          </a:xfrm>
        </p:spPr>
        <p:txBody>
          <a:bodyPr/>
          <a:lstStyle/>
          <a:p>
            <a:r>
              <a:rPr lang="en-US" dirty="0"/>
              <a:t>Diversity Experience Reflection Paper</a:t>
            </a:r>
          </a:p>
        </p:txBody>
      </p:sp>
      <p:sp>
        <p:nvSpPr>
          <p:cNvPr id="5" name="Content Placeholder 4">
            <a:extLst>
              <a:ext uri="{FF2B5EF4-FFF2-40B4-BE49-F238E27FC236}">
                <a16:creationId xmlns:a16="http://schemas.microsoft.com/office/drawing/2014/main" id="{B1BEF827-43BC-FE87-0E74-0D7AE27C1D29}"/>
              </a:ext>
            </a:extLst>
          </p:cNvPr>
          <p:cNvSpPr>
            <a:spLocks noGrp="1"/>
          </p:cNvSpPr>
          <p:nvPr>
            <p:ph idx="1"/>
          </p:nvPr>
        </p:nvSpPr>
        <p:spPr/>
        <p:txBody>
          <a:bodyPr>
            <a:normAutofit/>
          </a:bodyPr>
          <a:lstStyle/>
          <a:p>
            <a:r>
              <a:rPr lang="en-US" sz="2400" dirty="0"/>
              <a:t>2-page reflection paper in APA 7</a:t>
            </a:r>
            <a:r>
              <a:rPr lang="en-US" sz="2400" baseline="30000" dirty="0"/>
              <a:t>th</a:t>
            </a:r>
            <a:r>
              <a:rPr lang="en-US" sz="2400" dirty="0"/>
              <a:t> edition formatting</a:t>
            </a:r>
          </a:p>
          <a:p>
            <a:r>
              <a:rPr lang="en-US" sz="2400" dirty="0"/>
              <a:t>Due November 7</a:t>
            </a:r>
            <a:r>
              <a:rPr lang="en-US" sz="2400" baseline="30000" dirty="0"/>
              <a:t>th</a:t>
            </a:r>
            <a:r>
              <a:rPr lang="en-US" sz="2400" dirty="0"/>
              <a:t> </a:t>
            </a:r>
          </a:p>
        </p:txBody>
      </p:sp>
      <p:sp>
        <p:nvSpPr>
          <p:cNvPr id="3" name="Slide Number Placeholder 2">
            <a:extLst>
              <a:ext uri="{FF2B5EF4-FFF2-40B4-BE49-F238E27FC236}">
                <a16:creationId xmlns:a16="http://schemas.microsoft.com/office/drawing/2014/main" id="{AADC890D-672A-D56F-4443-FB5AA113E829}"/>
              </a:ext>
            </a:extLst>
          </p:cNvPr>
          <p:cNvSpPr>
            <a:spLocks noGrp="1"/>
          </p:cNvSpPr>
          <p:nvPr>
            <p:ph type="sldNum" sz="quarter" idx="12"/>
          </p:nvPr>
        </p:nvSpPr>
        <p:spPr/>
        <p:txBody>
          <a:bodyPr/>
          <a:lstStyle/>
          <a:p>
            <a:pPr>
              <a:defRPr/>
            </a:pPr>
            <a:fld id="{6028BD34-6924-4F0C-8EBC-2D441874CE00}" type="slidenum">
              <a:rPr lang="ko-KR" altLang="en-US" smtClean="0"/>
              <a:pPr>
                <a:defRPr/>
              </a:pPr>
              <a:t>15</a:t>
            </a:fld>
            <a:endParaRPr lang="en-US" altLang="ko-KR"/>
          </a:p>
        </p:txBody>
      </p:sp>
    </p:spTree>
    <p:extLst>
      <p:ext uri="{BB962C8B-B14F-4D97-AF65-F5344CB8AC3E}">
        <p14:creationId xmlns:p14="http://schemas.microsoft.com/office/powerpoint/2010/main" val="1619619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49BA-BE45-9498-2066-4398D5A14317}"/>
              </a:ext>
            </a:extLst>
          </p:cNvPr>
          <p:cNvSpPr>
            <a:spLocks noGrp="1"/>
          </p:cNvSpPr>
          <p:nvPr>
            <p:ph type="title"/>
          </p:nvPr>
        </p:nvSpPr>
        <p:spPr/>
        <p:txBody>
          <a:bodyPr/>
          <a:lstStyle/>
          <a:p>
            <a:r>
              <a:rPr lang="en-US" dirty="0"/>
              <a:t>Counseling Experience Reflection Paper</a:t>
            </a:r>
          </a:p>
        </p:txBody>
      </p:sp>
      <p:sp>
        <p:nvSpPr>
          <p:cNvPr id="3" name="Content Placeholder 2">
            <a:extLst>
              <a:ext uri="{FF2B5EF4-FFF2-40B4-BE49-F238E27FC236}">
                <a16:creationId xmlns:a16="http://schemas.microsoft.com/office/drawing/2014/main" id="{5C0BCEEC-E92C-DA6F-1C4F-A3FBA667B767}"/>
              </a:ext>
            </a:extLst>
          </p:cNvPr>
          <p:cNvSpPr>
            <a:spLocks noGrp="1"/>
          </p:cNvSpPr>
          <p:nvPr>
            <p:ph idx="1"/>
          </p:nvPr>
        </p:nvSpPr>
        <p:spPr/>
        <p:txBody>
          <a:bodyPr/>
          <a:lstStyle/>
          <a:p>
            <a:r>
              <a:rPr lang="en-US" sz="2400" dirty="0"/>
              <a:t>2-page reflection paper in APA 7</a:t>
            </a:r>
            <a:r>
              <a:rPr lang="en-US" sz="2400" baseline="30000" dirty="0"/>
              <a:t>th</a:t>
            </a:r>
            <a:r>
              <a:rPr lang="en-US" sz="2400" dirty="0"/>
              <a:t> edition formatting</a:t>
            </a:r>
          </a:p>
          <a:p>
            <a:r>
              <a:rPr lang="en-US" sz="2400" dirty="0"/>
              <a:t>Due November 21</a:t>
            </a:r>
            <a:r>
              <a:rPr lang="en-US" sz="2400" baseline="30000" dirty="0"/>
              <a:t>st</a:t>
            </a:r>
            <a:r>
              <a:rPr lang="en-US" sz="2400" dirty="0"/>
              <a:t> </a:t>
            </a:r>
          </a:p>
          <a:p>
            <a:endParaRPr lang="en-US" dirty="0"/>
          </a:p>
        </p:txBody>
      </p:sp>
      <p:sp>
        <p:nvSpPr>
          <p:cNvPr id="4" name="Slide Number Placeholder 3">
            <a:extLst>
              <a:ext uri="{FF2B5EF4-FFF2-40B4-BE49-F238E27FC236}">
                <a16:creationId xmlns:a16="http://schemas.microsoft.com/office/drawing/2014/main" id="{23A036E6-036C-C741-0808-3ACE315D9A55}"/>
              </a:ext>
            </a:extLst>
          </p:cNvPr>
          <p:cNvSpPr>
            <a:spLocks noGrp="1"/>
          </p:cNvSpPr>
          <p:nvPr>
            <p:ph type="sldNum" sz="quarter" idx="12"/>
          </p:nvPr>
        </p:nvSpPr>
        <p:spPr/>
        <p:txBody>
          <a:bodyPr/>
          <a:lstStyle/>
          <a:p>
            <a:pPr>
              <a:defRPr/>
            </a:pPr>
            <a:fld id="{9B3473C2-F834-4AFA-B553-3F77C237981C}" type="slidenum">
              <a:rPr lang="ko-KR" altLang="en-US" smtClean="0"/>
              <a:pPr>
                <a:defRPr/>
              </a:pPr>
              <a:t>16</a:t>
            </a:fld>
            <a:endParaRPr lang="en-US" altLang="ko-KR"/>
          </a:p>
        </p:txBody>
      </p:sp>
    </p:spTree>
    <p:extLst>
      <p:ext uri="{BB962C8B-B14F-4D97-AF65-F5344CB8AC3E}">
        <p14:creationId xmlns:p14="http://schemas.microsoft.com/office/powerpoint/2010/main" val="1645165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3674AB-5F7E-58CC-B06A-730335F34404}"/>
              </a:ext>
            </a:extLst>
          </p:cNvPr>
          <p:cNvSpPr>
            <a:spLocks noGrp="1"/>
          </p:cNvSpPr>
          <p:nvPr>
            <p:ph type="sldNum" sz="quarter" idx="12"/>
          </p:nvPr>
        </p:nvSpPr>
        <p:spPr/>
        <p:txBody>
          <a:bodyPr/>
          <a:lstStyle/>
          <a:p>
            <a:pPr>
              <a:defRPr/>
            </a:pPr>
            <a:fld id="{BE1A610A-D3D4-4897-B95C-44B48C0EF45B}" type="slidenum">
              <a:rPr lang="ko-KR" altLang="en-US" smtClean="0"/>
              <a:pPr>
                <a:defRPr/>
              </a:pPr>
              <a:t>17</a:t>
            </a:fld>
            <a:endParaRPr lang="en-US" altLang="ko-KR"/>
          </a:p>
        </p:txBody>
      </p:sp>
      <p:pic>
        <p:nvPicPr>
          <p:cNvPr id="4100" name="Picture 4" descr="Any Questions Images – Browse 4,470 Stock Photos, Vectors, and Video |  Adobe Stock">
            <a:extLst>
              <a:ext uri="{FF2B5EF4-FFF2-40B4-BE49-F238E27FC236}">
                <a16:creationId xmlns:a16="http://schemas.microsoft.com/office/drawing/2014/main" id="{6EB0EC7D-4148-2BF2-1FA8-72E8D2C6FB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713858"/>
            <a:ext cx="6858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5153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0613F-4046-C981-9D65-CCD3155B8356}"/>
              </a:ext>
            </a:extLst>
          </p:cNvPr>
          <p:cNvSpPr>
            <a:spLocks noGrp="1"/>
          </p:cNvSpPr>
          <p:nvPr>
            <p:ph type="title"/>
          </p:nvPr>
        </p:nvSpPr>
        <p:spPr>
          <a:xfrm>
            <a:off x="3262498" y="533400"/>
            <a:ext cx="2619003" cy="970450"/>
          </a:xfrm>
        </p:spPr>
        <p:txBody>
          <a:bodyPr/>
          <a:lstStyle/>
          <a:p>
            <a:r>
              <a:rPr lang="en-US" dirty="0"/>
              <a:t>Scan Me!</a:t>
            </a:r>
          </a:p>
        </p:txBody>
      </p:sp>
      <p:sp>
        <p:nvSpPr>
          <p:cNvPr id="3" name="Slide Number Placeholder 2">
            <a:extLst>
              <a:ext uri="{FF2B5EF4-FFF2-40B4-BE49-F238E27FC236}">
                <a16:creationId xmlns:a16="http://schemas.microsoft.com/office/drawing/2014/main" id="{2458BF14-FE1A-4710-9D7D-E88558DCC824}"/>
              </a:ext>
            </a:extLst>
          </p:cNvPr>
          <p:cNvSpPr>
            <a:spLocks noGrp="1"/>
          </p:cNvSpPr>
          <p:nvPr>
            <p:ph type="sldNum" sz="quarter" idx="12"/>
          </p:nvPr>
        </p:nvSpPr>
        <p:spPr/>
        <p:txBody>
          <a:bodyPr/>
          <a:lstStyle/>
          <a:p>
            <a:pPr>
              <a:defRPr/>
            </a:pPr>
            <a:fld id="{6028BD34-6924-4F0C-8EBC-2D441874CE00}" type="slidenum">
              <a:rPr lang="ko-KR" altLang="en-US" smtClean="0"/>
              <a:pPr>
                <a:defRPr/>
              </a:pPr>
              <a:t>18</a:t>
            </a:fld>
            <a:endParaRPr lang="en-US" altLang="ko-KR"/>
          </a:p>
        </p:txBody>
      </p:sp>
      <p:pic>
        <p:nvPicPr>
          <p:cNvPr id="7" name="Picture 6" descr="A qr code on a white background">
            <a:extLst>
              <a:ext uri="{FF2B5EF4-FFF2-40B4-BE49-F238E27FC236}">
                <a16:creationId xmlns:a16="http://schemas.microsoft.com/office/drawing/2014/main" id="{706D069E-C110-AD7B-0F25-1001319E15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200" y="2209800"/>
            <a:ext cx="4419600" cy="4419600"/>
          </a:xfrm>
          <a:prstGeom prst="rect">
            <a:avLst/>
          </a:prstGeom>
        </p:spPr>
      </p:pic>
    </p:spTree>
    <p:extLst>
      <p:ext uri="{BB962C8B-B14F-4D97-AF65-F5344CB8AC3E}">
        <p14:creationId xmlns:p14="http://schemas.microsoft.com/office/powerpoint/2010/main" val="1793591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t>The Process</a:t>
            </a: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19</a:t>
            </a:fld>
            <a:endParaRPr lang="en-US" altLang="ko-KR"/>
          </a:p>
        </p:txBody>
      </p:sp>
      <p:cxnSp>
        <p:nvCxnSpPr>
          <p:cNvPr id="5" name="Straight Connector 4"/>
          <p:cNvCxnSpPr/>
          <p:nvPr/>
        </p:nvCxnSpPr>
        <p:spPr>
          <a:xfrm>
            <a:off x="1828800" y="3581400"/>
            <a:ext cx="6400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1485901" y="3924300"/>
            <a:ext cx="6858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4077494" y="3923506"/>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6896894" y="3923506"/>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23" name="TextBox 13"/>
          <p:cNvSpPr txBox="1">
            <a:spLocks noChangeArrowheads="1"/>
          </p:cNvSpPr>
          <p:nvPr/>
        </p:nvSpPr>
        <p:spPr bwMode="auto">
          <a:xfrm>
            <a:off x="228600" y="3276600"/>
            <a:ext cx="121920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t>Pre Stage 1 Skills:</a:t>
            </a:r>
          </a:p>
          <a:p>
            <a:pPr eaLnBrk="1" hangingPunct="1"/>
            <a:r>
              <a:rPr lang="en-US" altLang="ko-KR" sz="1400">
                <a:ea typeface="굴림" charset="-127"/>
                <a:cs typeface="Times New Roman" pitchFamily="18" charset="0"/>
              </a:rPr>
              <a:t>Perceiving, Attending, Listening, Responding</a:t>
            </a:r>
            <a:endParaRPr lang="en-US" sz="1400"/>
          </a:p>
        </p:txBody>
      </p:sp>
      <p:sp>
        <p:nvSpPr>
          <p:cNvPr id="9224" name="TextBox 14"/>
          <p:cNvSpPr txBox="1">
            <a:spLocks noChangeArrowheads="1"/>
          </p:cNvSpPr>
          <p:nvPr/>
        </p:nvSpPr>
        <p:spPr bwMode="auto">
          <a:xfrm>
            <a:off x="3124200" y="2209800"/>
            <a:ext cx="3429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Human Relations Model</a:t>
            </a:r>
          </a:p>
        </p:txBody>
      </p:sp>
      <p:sp>
        <p:nvSpPr>
          <p:cNvPr id="9225" name="TextBox 15"/>
          <p:cNvSpPr txBox="1">
            <a:spLocks noChangeArrowheads="1"/>
          </p:cNvSpPr>
          <p:nvPr/>
        </p:nvSpPr>
        <p:spPr bwMode="auto">
          <a:xfrm>
            <a:off x="1371600" y="4419600"/>
            <a:ext cx="18288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t>Stage 1 Facilitation:</a:t>
            </a:r>
          </a:p>
          <a:p>
            <a:pPr eaLnBrk="1" hangingPunct="1"/>
            <a:r>
              <a:rPr lang="en-US" altLang="ko-KR" sz="1400">
                <a:ea typeface="굴림" charset="-127"/>
                <a:cs typeface="Times New Roman" pitchFamily="18" charset="0"/>
              </a:rPr>
              <a:t>Empathy, </a:t>
            </a:r>
          </a:p>
          <a:p>
            <a:pPr eaLnBrk="1" hangingPunct="1"/>
            <a:r>
              <a:rPr lang="en-US" sz="1400">
                <a:ea typeface="굴림" charset="-127"/>
                <a:cs typeface="Times New Roman" pitchFamily="18" charset="0"/>
              </a:rPr>
              <a:t>Warmth,</a:t>
            </a:r>
          </a:p>
          <a:p>
            <a:pPr eaLnBrk="1" hangingPunct="1"/>
            <a:r>
              <a:rPr lang="en-US" sz="1400">
                <a:ea typeface="굴림" charset="-127"/>
                <a:cs typeface="Times New Roman" pitchFamily="18" charset="0"/>
              </a:rPr>
              <a:t>Respect</a:t>
            </a:r>
            <a:endParaRPr lang="en-US" sz="1400"/>
          </a:p>
        </p:txBody>
      </p:sp>
      <p:sp>
        <p:nvSpPr>
          <p:cNvPr id="9226" name="TextBox 16"/>
          <p:cNvSpPr txBox="1">
            <a:spLocks noChangeArrowheads="1"/>
          </p:cNvSpPr>
          <p:nvPr/>
        </p:nvSpPr>
        <p:spPr bwMode="auto">
          <a:xfrm>
            <a:off x="3581400" y="4495800"/>
            <a:ext cx="17526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t>Stage 2 Transition:</a:t>
            </a:r>
          </a:p>
          <a:p>
            <a:pPr eaLnBrk="1" hangingPunct="1"/>
            <a:r>
              <a:rPr lang="en-US" altLang="ko-KR" sz="1400">
                <a:ea typeface="굴림" charset="-127"/>
                <a:cs typeface="Times New Roman" pitchFamily="18" charset="0"/>
              </a:rPr>
              <a:t>Concreteness,</a:t>
            </a:r>
          </a:p>
          <a:p>
            <a:pPr eaLnBrk="1" hangingPunct="1"/>
            <a:r>
              <a:rPr lang="en-US" sz="1400">
                <a:ea typeface="굴림" charset="-127"/>
                <a:cs typeface="Times New Roman" pitchFamily="18" charset="0"/>
              </a:rPr>
              <a:t>Genuineness,</a:t>
            </a:r>
          </a:p>
          <a:p>
            <a:pPr eaLnBrk="1" hangingPunct="1"/>
            <a:r>
              <a:rPr lang="en-US" sz="1400">
                <a:ea typeface="굴림" charset="-127"/>
                <a:cs typeface="Times New Roman" pitchFamily="18" charset="0"/>
              </a:rPr>
              <a:t>Self-Disclosure</a:t>
            </a:r>
            <a:endParaRPr lang="en-US" sz="1400"/>
          </a:p>
        </p:txBody>
      </p:sp>
      <p:sp>
        <p:nvSpPr>
          <p:cNvPr id="9227" name="TextBox 17"/>
          <p:cNvSpPr txBox="1">
            <a:spLocks noChangeArrowheads="1"/>
          </p:cNvSpPr>
          <p:nvPr/>
        </p:nvSpPr>
        <p:spPr bwMode="auto">
          <a:xfrm>
            <a:off x="6324600" y="4495800"/>
            <a:ext cx="1600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t>Stage 3 Action:</a:t>
            </a:r>
          </a:p>
          <a:p>
            <a:pPr eaLnBrk="1" hangingPunct="1"/>
            <a:r>
              <a:rPr lang="en-US" altLang="ko-KR" sz="1400">
                <a:ea typeface="굴림" charset="-127"/>
                <a:cs typeface="Times New Roman" pitchFamily="18" charset="0"/>
              </a:rPr>
              <a:t>Confrontation,</a:t>
            </a:r>
          </a:p>
          <a:p>
            <a:pPr eaLnBrk="1" hangingPunct="1"/>
            <a:r>
              <a:rPr lang="en-US" sz="1400">
                <a:ea typeface="굴림" charset="-127"/>
                <a:cs typeface="Times New Roman" pitchFamily="18" charset="0"/>
              </a:rPr>
              <a:t>Immediacy</a:t>
            </a:r>
            <a:endParaRPr lang="en-US" sz="1400"/>
          </a:p>
        </p:txBody>
      </p:sp>
      <p:sp>
        <p:nvSpPr>
          <p:cNvPr id="13" name="5-Point Star 12"/>
          <p:cNvSpPr/>
          <p:nvPr/>
        </p:nvSpPr>
        <p:spPr>
          <a:xfrm>
            <a:off x="4114800" y="2895600"/>
            <a:ext cx="685800" cy="609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6EF05-6F5E-1760-895A-775D2B313089}"/>
              </a:ext>
            </a:extLst>
          </p:cNvPr>
          <p:cNvSpPr>
            <a:spLocks noGrp="1"/>
          </p:cNvSpPr>
          <p:nvPr>
            <p:ph type="title"/>
          </p:nvPr>
        </p:nvSpPr>
        <p:spPr/>
        <p:txBody>
          <a:bodyPr/>
          <a:lstStyle/>
          <a:p>
            <a:r>
              <a:rPr lang="en-US" dirty="0"/>
              <a:t>Goals for Class</a:t>
            </a:r>
          </a:p>
        </p:txBody>
      </p:sp>
      <p:sp>
        <p:nvSpPr>
          <p:cNvPr id="4" name="Text Placeholder 3">
            <a:extLst>
              <a:ext uri="{FF2B5EF4-FFF2-40B4-BE49-F238E27FC236}">
                <a16:creationId xmlns:a16="http://schemas.microsoft.com/office/drawing/2014/main" id="{2757791F-AD77-55AF-3796-D9FE57B19E90}"/>
              </a:ext>
            </a:extLst>
          </p:cNvPr>
          <p:cNvSpPr>
            <a:spLocks noGrp="1"/>
          </p:cNvSpPr>
          <p:nvPr>
            <p:ph type="body" sz="quarter" idx="16"/>
          </p:nvPr>
        </p:nvSpPr>
        <p:spPr/>
        <p:txBody>
          <a:bodyPr>
            <a:normAutofit fontScale="92500" lnSpcReduction="20000"/>
          </a:bodyPr>
          <a:lstStyle/>
          <a:p>
            <a:pPr marL="342900" indent="-342900">
              <a:buAutoNum type="arabicPeriod"/>
            </a:pPr>
            <a:r>
              <a:rPr lang="en-US" sz="2400" dirty="0"/>
              <a:t>Review key aspects of the syllabus</a:t>
            </a:r>
          </a:p>
          <a:p>
            <a:pPr marL="342900" indent="-342900">
              <a:buAutoNum type="arabicPeriod"/>
            </a:pPr>
            <a:r>
              <a:rPr lang="en-US" sz="2400" dirty="0"/>
              <a:t>Review upcoming assignments </a:t>
            </a:r>
          </a:p>
          <a:p>
            <a:pPr marL="342900" indent="-342900">
              <a:buAutoNum type="arabicPeriod"/>
            </a:pPr>
            <a:r>
              <a:rPr lang="en-US" sz="2400" dirty="0"/>
              <a:t>Define concreteness in relation to the Helping Relationship.</a:t>
            </a:r>
          </a:p>
          <a:p>
            <a:pPr marL="342900" indent="-342900">
              <a:buAutoNum type="arabicPeriod"/>
            </a:pPr>
            <a:r>
              <a:rPr lang="en-US" sz="2400" dirty="0"/>
              <a:t>Practice concreteness tools to guide </a:t>
            </a:r>
            <a:r>
              <a:rPr lang="en-US" sz="2400" dirty="0" err="1"/>
              <a:t>helpee</a:t>
            </a:r>
            <a:endParaRPr lang="en-US" sz="2400" dirty="0"/>
          </a:p>
          <a:p>
            <a:pPr marL="342900" indent="-342900">
              <a:buAutoNum type="arabicPeriod"/>
            </a:pPr>
            <a:endParaRPr lang="en-US" dirty="0"/>
          </a:p>
        </p:txBody>
      </p:sp>
      <p:sp>
        <p:nvSpPr>
          <p:cNvPr id="5" name="Slide Number Placeholder 4">
            <a:extLst>
              <a:ext uri="{FF2B5EF4-FFF2-40B4-BE49-F238E27FC236}">
                <a16:creationId xmlns:a16="http://schemas.microsoft.com/office/drawing/2014/main" id="{5D41966C-C15B-DD8C-EDAB-6195A24C726A}"/>
              </a:ext>
            </a:extLst>
          </p:cNvPr>
          <p:cNvSpPr>
            <a:spLocks noGrp="1"/>
          </p:cNvSpPr>
          <p:nvPr>
            <p:ph type="sldNum" sz="quarter" idx="12"/>
          </p:nvPr>
        </p:nvSpPr>
        <p:spPr/>
        <p:txBody>
          <a:bodyPr/>
          <a:lstStyle/>
          <a:p>
            <a:pPr>
              <a:defRPr/>
            </a:pPr>
            <a:fld id="{7966C334-1CE3-4DB8-BAF9-36D563DF9293}" type="slidenum">
              <a:rPr lang="ko-KR" altLang="en-US" smtClean="0"/>
              <a:pPr>
                <a:defRPr/>
              </a:pPr>
              <a:t>2</a:t>
            </a:fld>
            <a:endParaRPr lang="en-US" altLang="ko-KR"/>
          </a:p>
        </p:txBody>
      </p:sp>
    </p:spTree>
    <p:extLst>
      <p:ext uri="{BB962C8B-B14F-4D97-AF65-F5344CB8AC3E}">
        <p14:creationId xmlns:p14="http://schemas.microsoft.com/office/powerpoint/2010/main" val="31026272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35D707-C873-B622-C354-10A9B510443D}"/>
              </a:ext>
            </a:extLst>
          </p:cNvPr>
          <p:cNvSpPr>
            <a:spLocks noGrp="1"/>
          </p:cNvSpPr>
          <p:nvPr>
            <p:ph type="sldNum" sz="quarter" idx="12"/>
          </p:nvPr>
        </p:nvSpPr>
        <p:spPr/>
        <p:txBody>
          <a:bodyPr/>
          <a:lstStyle/>
          <a:p>
            <a:pPr>
              <a:defRPr/>
            </a:pPr>
            <a:fld id="{BE1A610A-D3D4-4897-B95C-44B48C0EF45B}" type="slidenum">
              <a:rPr lang="ko-KR" altLang="en-US" smtClean="0"/>
              <a:pPr>
                <a:defRPr/>
              </a:pPr>
              <a:t>20</a:t>
            </a:fld>
            <a:endParaRPr lang="en-US" altLang="ko-KR"/>
          </a:p>
        </p:txBody>
      </p:sp>
      <p:pic>
        <p:nvPicPr>
          <p:cNvPr id="3" name="Online Media 2" title="Asking open-ended questions about your last holiday- Speaking Skill">
            <a:hlinkClick r:id="" action="ppaction://media"/>
            <a:extLst>
              <a:ext uri="{FF2B5EF4-FFF2-40B4-BE49-F238E27FC236}">
                <a16:creationId xmlns:a16="http://schemas.microsoft.com/office/drawing/2014/main" id="{E09EA837-5920-9E35-4BEF-A8C55057C329}"/>
              </a:ext>
            </a:extLst>
          </p:cNvPr>
          <p:cNvPicPr>
            <a:picLocks noRot="1" noChangeAspect="1"/>
          </p:cNvPicPr>
          <p:nvPr>
            <a:videoFile r:link="rId1"/>
          </p:nvPr>
        </p:nvPicPr>
        <p:blipFill>
          <a:blip r:embed="rId4"/>
          <a:stretch>
            <a:fillRect/>
          </a:stretch>
        </p:blipFill>
        <p:spPr>
          <a:xfrm>
            <a:off x="256248" y="1039087"/>
            <a:ext cx="8631504" cy="4876800"/>
          </a:xfrm>
          <a:prstGeom prst="rect">
            <a:avLst/>
          </a:prstGeom>
        </p:spPr>
      </p:pic>
    </p:spTree>
    <p:extLst>
      <p:ext uri="{BB962C8B-B14F-4D97-AF65-F5344CB8AC3E}">
        <p14:creationId xmlns:p14="http://schemas.microsoft.com/office/powerpoint/2010/main" val="349003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36F64E-A2EE-850F-971F-11049A3A68E0}"/>
              </a:ext>
            </a:extLst>
          </p:cNvPr>
          <p:cNvSpPr>
            <a:spLocks noGrp="1"/>
          </p:cNvSpPr>
          <p:nvPr>
            <p:ph type="sldNum" sz="quarter" idx="12"/>
          </p:nvPr>
        </p:nvSpPr>
        <p:spPr/>
        <p:txBody>
          <a:bodyPr/>
          <a:lstStyle/>
          <a:p>
            <a:pPr>
              <a:defRPr/>
            </a:pPr>
            <a:fld id="{BE1A610A-D3D4-4897-B95C-44B48C0EF45B}" type="slidenum">
              <a:rPr lang="ko-KR" altLang="en-US" smtClean="0"/>
              <a:pPr>
                <a:defRPr/>
              </a:pPr>
              <a:t>21</a:t>
            </a:fld>
            <a:endParaRPr lang="en-US" altLang="ko-KR"/>
          </a:p>
        </p:txBody>
      </p:sp>
      <p:grpSp>
        <p:nvGrpSpPr>
          <p:cNvPr id="3" name="Google Shape;142;gf525e1f1a1_0_355">
            <a:extLst>
              <a:ext uri="{FF2B5EF4-FFF2-40B4-BE49-F238E27FC236}">
                <a16:creationId xmlns:a16="http://schemas.microsoft.com/office/drawing/2014/main" id="{A7967A22-4094-3AF5-29E5-99838ED5D35C}"/>
              </a:ext>
            </a:extLst>
          </p:cNvPr>
          <p:cNvGrpSpPr/>
          <p:nvPr/>
        </p:nvGrpSpPr>
        <p:grpSpPr>
          <a:xfrm>
            <a:off x="759252" y="1202924"/>
            <a:ext cx="7569580" cy="4993930"/>
            <a:chOff x="4852681" y="4457861"/>
            <a:chExt cx="719788" cy="652562"/>
          </a:xfrm>
        </p:grpSpPr>
        <p:sp>
          <p:nvSpPr>
            <p:cNvPr id="4" name="Google Shape;143;gf525e1f1a1_0_355">
              <a:extLst>
                <a:ext uri="{FF2B5EF4-FFF2-40B4-BE49-F238E27FC236}">
                  <a16:creationId xmlns:a16="http://schemas.microsoft.com/office/drawing/2014/main" id="{69E43C5D-0C8F-BF77-6CDE-32402130442C}"/>
                </a:ext>
              </a:extLst>
            </p:cNvPr>
            <p:cNvSpPr/>
            <p:nvPr/>
          </p:nvSpPr>
          <p:spPr>
            <a:xfrm>
              <a:off x="5209000" y="4739226"/>
              <a:ext cx="363469" cy="371197"/>
            </a:xfrm>
            <a:custGeom>
              <a:avLst/>
              <a:gdLst/>
              <a:ahLst/>
              <a:cxnLst/>
              <a:rect l="l" t="t" r="r" b="b"/>
              <a:pathLst>
                <a:path w="629" h="641" extrusionOk="0">
                  <a:moveTo>
                    <a:pt x="151" y="561"/>
                  </a:moveTo>
                  <a:cubicBezTo>
                    <a:pt x="290" y="641"/>
                    <a:pt x="468" y="593"/>
                    <a:pt x="548" y="454"/>
                  </a:cubicBezTo>
                  <a:cubicBezTo>
                    <a:pt x="629" y="315"/>
                    <a:pt x="581" y="137"/>
                    <a:pt x="442" y="57"/>
                  </a:cubicBezTo>
                  <a:cubicBezTo>
                    <a:pt x="344" y="0"/>
                    <a:pt x="226" y="7"/>
                    <a:pt x="137" y="65"/>
                  </a:cubicBezTo>
                  <a:cubicBezTo>
                    <a:pt x="137" y="65"/>
                    <a:pt x="137" y="65"/>
                    <a:pt x="137" y="65"/>
                  </a:cubicBezTo>
                  <a:cubicBezTo>
                    <a:pt x="6" y="141"/>
                    <a:pt x="6" y="141"/>
                    <a:pt x="6" y="141"/>
                  </a:cubicBezTo>
                  <a:cubicBezTo>
                    <a:pt x="6" y="293"/>
                    <a:pt x="6" y="293"/>
                    <a:pt x="6" y="293"/>
                  </a:cubicBezTo>
                  <a:cubicBezTo>
                    <a:pt x="6" y="293"/>
                    <a:pt x="6" y="293"/>
                    <a:pt x="6" y="293"/>
                  </a:cubicBezTo>
                  <a:cubicBezTo>
                    <a:pt x="0" y="399"/>
                    <a:pt x="53" y="504"/>
                    <a:pt x="151" y="561"/>
                  </a:cubicBezTo>
                  <a:close/>
                </a:path>
              </a:pathLst>
            </a:custGeom>
            <a:solidFill>
              <a:srgbClr val="BD6DE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210635"/>
                </a:buClr>
                <a:buSzPts val="1400"/>
                <a:buFont typeface="Calibri"/>
                <a:buNone/>
              </a:pPr>
              <a:endParaRPr sz="1400" b="0" i="0" u="none" strike="noStrike" cap="none">
                <a:solidFill>
                  <a:srgbClr val="210635"/>
                </a:solidFill>
                <a:latin typeface="Catamaran"/>
                <a:ea typeface="Catamaran"/>
                <a:cs typeface="Catamaran"/>
                <a:sym typeface="Catamaran"/>
              </a:endParaRPr>
            </a:p>
          </p:txBody>
        </p:sp>
        <p:sp>
          <p:nvSpPr>
            <p:cNvPr id="5" name="Google Shape;144;gf525e1f1a1_0_355">
              <a:extLst>
                <a:ext uri="{FF2B5EF4-FFF2-40B4-BE49-F238E27FC236}">
                  <a16:creationId xmlns:a16="http://schemas.microsoft.com/office/drawing/2014/main" id="{8A6A6DFC-7720-39F5-C38F-75C9FB81AA27}"/>
                </a:ext>
              </a:extLst>
            </p:cNvPr>
            <p:cNvSpPr/>
            <p:nvPr/>
          </p:nvSpPr>
          <p:spPr>
            <a:xfrm>
              <a:off x="4852681" y="4739226"/>
              <a:ext cx="363265" cy="371197"/>
            </a:xfrm>
            <a:custGeom>
              <a:avLst/>
              <a:gdLst/>
              <a:ahLst/>
              <a:cxnLst/>
              <a:rect l="l" t="t" r="r" b="b"/>
              <a:pathLst>
                <a:path w="629" h="641" extrusionOk="0">
                  <a:moveTo>
                    <a:pt x="187" y="57"/>
                  </a:moveTo>
                  <a:cubicBezTo>
                    <a:pt x="48" y="137"/>
                    <a:pt x="0" y="315"/>
                    <a:pt x="80" y="454"/>
                  </a:cubicBezTo>
                  <a:cubicBezTo>
                    <a:pt x="161" y="593"/>
                    <a:pt x="339" y="641"/>
                    <a:pt x="478" y="561"/>
                  </a:cubicBezTo>
                  <a:cubicBezTo>
                    <a:pt x="576" y="504"/>
                    <a:pt x="629" y="399"/>
                    <a:pt x="623" y="293"/>
                  </a:cubicBezTo>
                  <a:cubicBezTo>
                    <a:pt x="623" y="293"/>
                    <a:pt x="623" y="293"/>
                    <a:pt x="623" y="293"/>
                  </a:cubicBezTo>
                  <a:cubicBezTo>
                    <a:pt x="623" y="141"/>
                    <a:pt x="623" y="141"/>
                    <a:pt x="623" y="141"/>
                  </a:cubicBezTo>
                  <a:cubicBezTo>
                    <a:pt x="491" y="65"/>
                    <a:pt x="491" y="65"/>
                    <a:pt x="491" y="65"/>
                  </a:cubicBezTo>
                  <a:cubicBezTo>
                    <a:pt x="491" y="65"/>
                    <a:pt x="491" y="65"/>
                    <a:pt x="491" y="65"/>
                  </a:cubicBezTo>
                  <a:cubicBezTo>
                    <a:pt x="402" y="7"/>
                    <a:pt x="285" y="0"/>
                    <a:pt x="187" y="57"/>
                  </a:cubicBezTo>
                  <a:close/>
                </a:path>
              </a:pathLst>
            </a:custGeom>
            <a:solidFill>
              <a:srgbClr val="F07249"/>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210635"/>
                </a:buClr>
                <a:buSzPts val="1400"/>
                <a:buFont typeface="Calibri"/>
                <a:buNone/>
              </a:pPr>
              <a:endParaRPr sz="1400" b="0" i="0" u="none" strike="noStrike" cap="none">
                <a:solidFill>
                  <a:srgbClr val="210635"/>
                </a:solidFill>
                <a:latin typeface="Catamaran"/>
                <a:ea typeface="Catamaran"/>
                <a:cs typeface="Catamaran"/>
                <a:sym typeface="Catamaran"/>
              </a:endParaRPr>
            </a:p>
          </p:txBody>
        </p:sp>
        <p:sp>
          <p:nvSpPr>
            <p:cNvPr id="6" name="Google Shape;145;gf525e1f1a1_0_355">
              <a:extLst>
                <a:ext uri="{FF2B5EF4-FFF2-40B4-BE49-F238E27FC236}">
                  <a16:creationId xmlns:a16="http://schemas.microsoft.com/office/drawing/2014/main" id="{4231BB21-8F58-85F3-45D8-637D48FD6D8C}"/>
                </a:ext>
              </a:extLst>
            </p:cNvPr>
            <p:cNvSpPr/>
            <p:nvPr/>
          </p:nvSpPr>
          <p:spPr>
            <a:xfrm>
              <a:off x="5044529" y="4457861"/>
              <a:ext cx="336092" cy="363011"/>
            </a:xfrm>
            <a:custGeom>
              <a:avLst/>
              <a:gdLst/>
              <a:ahLst/>
              <a:cxnLst/>
              <a:rect l="l" t="t" r="r" b="b"/>
              <a:pathLst>
                <a:path w="582" h="627" extrusionOk="0">
                  <a:moveTo>
                    <a:pt x="582" y="291"/>
                  </a:moveTo>
                  <a:cubicBezTo>
                    <a:pt x="582" y="131"/>
                    <a:pt x="452" y="0"/>
                    <a:pt x="291" y="0"/>
                  </a:cubicBezTo>
                  <a:cubicBezTo>
                    <a:pt x="130" y="0"/>
                    <a:pt x="0" y="131"/>
                    <a:pt x="0" y="291"/>
                  </a:cubicBezTo>
                  <a:cubicBezTo>
                    <a:pt x="0" y="405"/>
                    <a:pt x="65" y="503"/>
                    <a:pt x="159" y="551"/>
                  </a:cubicBezTo>
                  <a:cubicBezTo>
                    <a:pt x="159" y="551"/>
                    <a:pt x="159" y="551"/>
                    <a:pt x="159" y="551"/>
                  </a:cubicBezTo>
                  <a:cubicBezTo>
                    <a:pt x="291" y="627"/>
                    <a:pt x="291" y="627"/>
                    <a:pt x="291" y="627"/>
                  </a:cubicBezTo>
                  <a:cubicBezTo>
                    <a:pt x="422" y="551"/>
                    <a:pt x="422" y="551"/>
                    <a:pt x="422" y="551"/>
                  </a:cubicBezTo>
                  <a:cubicBezTo>
                    <a:pt x="422" y="551"/>
                    <a:pt x="422" y="551"/>
                    <a:pt x="422" y="551"/>
                  </a:cubicBezTo>
                  <a:cubicBezTo>
                    <a:pt x="517" y="503"/>
                    <a:pt x="582" y="405"/>
                    <a:pt x="582" y="291"/>
                  </a:cubicBezTo>
                  <a:close/>
                </a:path>
              </a:pathLst>
            </a:custGeom>
            <a:solidFill>
              <a:srgbClr val="725DCF"/>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210635"/>
                </a:buClr>
                <a:buSzPts val="1400"/>
                <a:buFont typeface="Calibri"/>
                <a:buNone/>
              </a:pPr>
              <a:endParaRPr sz="1400" b="0" i="0" u="none" strike="noStrike" cap="none" dirty="0">
                <a:solidFill>
                  <a:srgbClr val="210635"/>
                </a:solidFill>
                <a:latin typeface="Catamaran"/>
                <a:ea typeface="Catamaran"/>
                <a:cs typeface="Catamaran"/>
                <a:sym typeface="Catamaran"/>
              </a:endParaRPr>
            </a:p>
          </p:txBody>
        </p:sp>
      </p:grpSp>
      <p:sp>
        <p:nvSpPr>
          <p:cNvPr id="8" name="TextBox 7">
            <a:extLst>
              <a:ext uri="{FF2B5EF4-FFF2-40B4-BE49-F238E27FC236}">
                <a16:creationId xmlns:a16="http://schemas.microsoft.com/office/drawing/2014/main" id="{27715C3E-1AFD-0FF5-1263-CAE9C3463807}"/>
              </a:ext>
            </a:extLst>
          </p:cNvPr>
          <p:cNvSpPr txBox="1"/>
          <p:nvPr/>
        </p:nvSpPr>
        <p:spPr>
          <a:xfrm>
            <a:off x="2286000" y="2086494"/>
            <a:ext cx="4572000" cy="584775"/>
          </a:xfrm>
          <a:prstGeom prst="rect">
            <a:avLst/>
          </a:prstGeom>
          <a:noFill/>
        </p:spPr>
        <p:txBody>
          <a:bodyPr wrap="square">
            <a:spAutoFit/>
          </a:bodyPr>
          <a:lstStyle/>
          <a:p>
            <a:pPr marL="0" marR="0" lvl="0" indent="0" algn="ctr" rtl="0">
              <a:lnSpc>
                <a:spcPct val="100000"/>
              </a:lnSpc>
              <a:spcBef>
                <a:spcPts val="575"/>
              </a:spcBef>
              <a:spcAft>
                <a:spcPts val="0"/>
              </a:spcAft>
              <a:buClr>
                <a:srgbClr val="000000"/>
              </a:buClr>
              <a:buSzPts val="3000"/>
              <a:buFont typeface="Arial"/>
              <a:buNone/>
            </a:pPr>
            <a:r>
              <a:rPr lang="es-SV" sz="3200" b="0" i="0" u="none" strike="noStrike" cap="none" dirty="0" err="1">
                <a:solidFill>
                  <a:schemeClr val="lt1"/>
                </a:solidFill>
                <a:latin typeface="Patrick Hand"/>
                <a:ea typeface="Patrick Hand"/>
                <a:cs typeface="Patrick Hand"/>
                <a:sym typeface="Patrick Hand"/>
              </a:rPr>
              <a:t>Concreteness</a:t>
            </a:r>
            <a:r>
              <a:rPr lang="es-SV" sz="2800" b="0" i="0" u="none" strike="noStrike" cap="none" dirty="0">
                <a:solidFill>
                  <a:schemeClr val="lt1"/>
                </a:solidFill>
                <a:latin typeface="Patrick Hand"/>
                <a:ea typeface="Patrick Hand"/>
                <a:cs typeface="Patrick Hand"/>
                <a:sym typeface="Patrick Hand"/>
              </a:rPr>
              <a:t> </a:t>
            </a:r>
            <a:endParaRPr lang="es-SV" sz="1200" b="0" i="0" u="none" strike="noStrike" cap="none" dirty="0">
              <a:solidFill>
                <a:schemeClr val="lt1"/>
              </a:solidFill>
              <a:latin typeface="Patrick Hand"/>
              <a:ea typeface="Patrick Hand"/>
              <a:cs typeface="Patrick Hand"/>
              <a:sym typeface="Patrick Hand"/>
            </a:endParaRPr>
          </a:p>
        </p:txBody>
      </p:sp>
      <p:sp>
        <p:nvSpPr>
          <p:cNvPr id="10" name="TextBox 9">
            <a:extLst>
              <a:ext uri="{FF2B5EF4-FFF2-40B4-BE49-F238E27FC236}">
                <a16:creationId xmlns:a16="http://schemas.microsoft.com/office/drawing/2014/main" id="{9ADEDD68-2EF9-E84E-C844-9CF8AACDB559}"/>
              </a:ext>
            </a:extLst>
          </p:cNvPr>
          <p:cNvSpPr txBox="1"/>
          <p:nvPr/>
        </p:nvSpPr>
        <p:spPr>
          <a:xfrm>
            <a:off x="518761" y="4291495"/>
            <a:ext cx="4572000" cy="584775"/>
          </a:xfrm>
          <a:prstGeom prst="rect">
            <a:avLst/>
          </a:prstGeom>
          <a:noFill/>
        </p:spPr>
        <p:txBody>
          <a:bodyPr wrap="square">
            <a:spAutoFit/>
          </a:bodyPr>
          <a:lstStyle/>
          <a:p>
            <a:pPr marL="0" marR="0" lvl="0" indent="0" algn="ctr" rtl="0">
              <a:lnSpc>
                <a:spcPct val="100000"/>
              </a:lnSpc>
              <a:spcBef>
                <a:spcPts val="575"/>
              </a:spcBef>
              <a:spcAft>
                <a:spcPts val="0"/>
              </a:spcAft>
              <a:buClr>
                <a:srgbClr val="000000"/>
              </a:buClr>
              <a:buSzPts val="3000"/>
              <a:buFont typeface="Arial"/>
              <a:buNone/>
            </a:pPr>
            <a:r>
              <a:rPr lang="es-SV" sz="3200" b="0" i="0" u="none" strike="noStrike" cap="none" dirty="0" err="1">
                <a:solidFill>
                  <a:schemeClr val="lt1"/>
                </a:solidFill>
                <a:latin typeface="Patrick Hand"/>
                <a:ea typeface="Patrick Hand"/>
                <a:cs typeface="Patrick Hand"/>
                <a:sym typeface="Patrick Hand"/>
              </a:rPr>
              <a:t>Genuineness</a:t>
            </a:r>
            <a:endParaRPr lang="es-SV" sz="1400" b="0" i="0" u="none" strike="noStrike" cap="none" dirty="0">
              <a:solidFill>
                <a:schemeClr val="lt1"/>
              </a:solidFill>
              <a:latin typeface="Patrick Hand"/>
              <a:ea typeface="Patrick Hand"/>
              <a:cs typeface="Patrick Hand"/>
              <a:sym typeface="Patrick Hand"/>
            </a:endParaRPr>
          </a:p>
        </p:txBody>
      </p:sp>
      <p:sp>
        <p:nvSpPr>
          <p:cNvPr id="12" name="TextBox 11">
            <a:extLst>
              <a:ext uri="{FF2B5EF4-FFF2-40B4-BE49-F238E27FC236}">
                <a16:creationId xmlns:a16="http://schemas.microsoft.com/office/drawing/2014/main" id="{6ABC5474-7C1F-9C92-5BFB-0EA2C4625241}"/>
              </a:ext>
            </a:extLst>
          </p:cNvPr>
          <p:cNvSpPr txBox="1"/>
          <p:nvPr/>
        </p:nvSpPr>
        <p:spPr>
          <a:xfrm>
            <a:off x="4049996" y="4252417"/>
            <a:ext cx="4572000" cy="584775"/>
          </a:xfrm>
          <a:prstGeom prst="rect">
            <a:avLst/>
          </a:prstGeom>
          <a:noFill/>
        </p:spPr>
        <p:txBody>
          <a:bodyPr wrap="square">
            <a:spAutoFit/>
          </a:bodyPr>
          <a:lstStyle/>
          <a:p>
            <a:pPr marL="0" marR="0" lvl="0" indent="0" algn="ctr" rtl="0">
              <a:lnSpc>
                <a:spcPct val="100000"/>
              </a:lnSpc>
              <a:spcBef>
                <a:spcPts val="575"/>
              </a:spcBef>
              <a:spcAft>
                <a:spcPts val="0"/>
              </a:spcAft>
              <a:buClr>
                <a:srgbClr val="000000"/>
              </a:buClr>
              <a:buSzPts val="3000"/>
              <a:buFont typeface="Arial"/>
              <a:buNone/>
            </a:pPr>
            <a:r>
              <a:rPr lang="es-SV" sz="3200" b="0" i="0" u="none" strike="noStrike" cap="none" dirty="0" err="1">
                <a:solidFill>
                  <a:schemeClr val="lt1"/>
                </a:solidFill>
                <a:latin typeface="Patrick Hand"/>
                <a:ea typeface="Patrick Hand"/>
                <a:cs typeface="Patrick Hand"/>
                <a:sym typeface="Patrick Hand"/>
              </a:rPr>
              <a:t>Self-Disclosure</a:t>
            </a:r>
            <a:endParaRPr lang="es-SV" sz="1400" b="0" i="0" u="none" strike="noStrike" cap="none" dirty="0">
              <a:solidFill>
                <a:schemeClr val="lt1"/>
              </a:solidFill>
              <a:latin typeface="Patrick Hand"/>
              <a:ea typeface="Patrick Hand"/>
              <a:cs typeface="Patrick Hand"/>
              <a:sym typeface="Patrick Hand"/>
            </a:endParaRPr>
          </a:p>
        </p:txBody>
      </p:sp>
      <p:sp>
        <p:nvSpPr>
          <p:cNvPr id="13" name="TextBox 12">
            <a:extLst>
              <a:ext uri="{FF2B5EF4-FFF2-40B4-BE49-F238E27FC236}">
                <a16:creationId xmlns:a16="http://schemas.microsoft.com/office/drawing/2014/main" id="{A13B4117-72FC-0E8C-9274-CDBC5D1E0870}"/>
              </a:ext>
            </a:extLst>
          </p:cNvPr>
          <p:cNvSpPr txBox="1"/>
          <p:nvPr/>
        </p:nvSpPr>
        <p:spPr>
          <a:xfrm>
            <a:off x="2175630" y="288680"/>
            <a:ext cx="4807726" cy="646331"/>
          </a:xfrm>
          <a:prstGeom prst="rect">
            <a:avLst/>
          </a:prstGeom>
          <a:noFill/>
        </p:spPr>
        <p:txBody>
          <a:bodyPr wrap="none" rtlCol="0">
            <a:spAutoFit/>
          </a:bodyPr>
          <a:lstStyle/>
          <a:p>
            <a:r>
              <a:rPr lang="en-US" sz="3600" dirty="0"/>
              <a:t>Stage Two: Transition</a:t>
            </a:r>
          </a:p>
        </p:txBody>
      </p:sp>
    </p:spTree>
    <p:extLst>
      <p:ext uri="{BB962C8B-B14F-4D97-AF65-F5344CB8AC3E}">
        <p14:creationId xmlns:p14="http://schemas.microsoft.com/office/powerpoint/2010/main" val="4041551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en-US" u="sng" dirty="0"/>
              <a:t>Stage Two: Transition</a:t>
            </a:r>
          </a:p>
        </p:txBody>
      </p:sp>
      <p:sp>
        <p:nvSpPr>
          <p:cNvPr id="45059" name="Rectangle 3"/>
          <p:cNvSpPr>
            <a:spLocks noGrp="1" noChangeArrowheads="1"/>
          </p:cNvSpPr>
          <p:nvPr>
            <p:ph idx="1"/>
          </p:nvPr>
        </p:nvSpPr>
        <p:spPr>
          <a:xfrm>
            <a:off x="685798" y="2286000"/>
            <a:ext cx="7772400" cy="4038600"/>
          </a:xfrm>
        </p:spPr>
        <p:txBody>
          <a:bodyPr/>
          <a:lstStyle/>
          <a:p>
            <a:pPr eaLnBrk="1" hangingPunct="1"/>
            <a:r>
              <a:rPr lang="en-US" sz="2400" u="sng" dirty="0"/>
              <a:t>Goal:</a:t>
            </a:r>
            <a:r>
              <a:rPr lang="en-US" sz="2400" dirty="0"/>
              <a:t> </a:t>
            </a:r>
            <a:r>
              <a:rPr lang="en-US" altLang="ko-KR" sz="2400" dirty="0">
                <a:ea typeface="굴림" charset="-127"/>
                <a:cs typeface="Times New Roman" pitchFamily="18" charset="0"/>
              </a:rPr>
              <a:t>to aid the helpee in further self-understanding and to commit to change.</a:t>
            </a:r>
          </a:p>
          <a:p>
            <a:pPr eaLnBrk="1" hangingPunct="1">
              <a:buFont typeface="Wingdings" pitchFamily="2" charset="2"/>
              <a:buNone/>
            </a:pPr>
            <a:endParaRPr lang="en-US" altLang="ko-KR" sz="2400" dirty="0">
              <a:ea typeface="굴림" charset="-127"/>
              <a:cs typeface="Times New Roman" pitchFamily="18" charset="0"/>
            </a:endParaRPr>
          </a:p>
          <a:p>
            <a:pPr eaLnBrk="1" hangingPunct="1"/>
            <a:r>
              <a:rPr lang="en-US" altLang="ko-KR" sz="2400" dirty="0">
                <a:ea typeface="굴림" charset="-127"/>
                <a:cs typeface="Times New Roman" pitchFamily="18" charset="0"/>
              </a:rPr>
              <a:t>Transition skills are: </a:t>
            </a:r>
          </a:p>
          <a:p>
            <a:pPr lvl="1" eaLnBrk="1" hangingPunct="1"/>
            <a:r>
              <a:rPr lang="en-US" altLang="ko-KR" sz="2000" dirty="0">
                <a:ea typeface="굴림" charset="-127"/>
                <a:cs typeface="Times New Roman" pitchFamily="18" charset="0"/>
              </a:rPr>
              <a:t>Genuineness</a:t>
            </a:r>
          </a:p>
          <a:p>
            <a:pPr lvl="1" eaLnBrk="1" hangingPunct="1"/>
            <a:r>
              <a:rPr lang="en-US" altLang="ko-KR" sz="2000" dirty="0">
                <a:ea typeface="굴림" charset="-127"/>
                <a:cs typeface="Times New Roman" pitchFamily="18" charset="0"/>
              </a:rPr>
              <a:t>Concreteness </a:t>
            </a:r>
          </a:p>
          <a:p>
            <a:pPr lvl="1" eaLnBrk="1" hangingPunct="1"/>
            <a:r>
              <a:rPr lang="en-US" altLang="ko-KR" sz="2000" dirty="0">
                <a:ea typeface="굴림" charset="-127"/>
                <a:cs typeface="Times New Roman" pitchFamily="18" charset="0"/>
              </a:rPr>
              <a:t>Self-Disclosure</a:t>
            </a:r>
          </a:p>
          <a:p>
            <a:pPr eaLnBrk="1" hangingPunct="1"/>
            <a:endParaRPr lang="en-US" dirty="0">
              <a:ea typeface="굴림" charset="-127"/>
              <a:cs typeface="Times New Roman" pitchFamily="18" charset="0"/>
            </a:endParaRP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22</a:t>
            </a:fld>
            <a:endParaRPr lang="en-US" altLang="ko-K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05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50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en-US" u="sng" dirty="0"/>
              <a:t>Transition Stage:</a:t>
            </a:r>
          </a:p>
        </p:txBody>
      </p:sp>
      <p:sp>
        <p:nvSpPr>
          <p:cNvPr id="46083" name="Rectangle 3"/>
          <p:cNvSpPr>
            <a:spLocks noGrp="1" noChangeArrowheads="1"/>
          </p:cNvSpPr>
          <p:nvPr>
            <p:ph idx="1"/>
          </p:nvPr>
        </p:nvSpPr>
        <p:spPr>
          <a:xfrm>
            <a:off x="609601" y="2222286"/>
            <a:ext cx="7724400" cy="4254713"/>
          </a:xfrm>
        </p:spPr>
        <p:txBody>
          <a:bodyPr>
            <a:normAutofit/>
          </a:bodyPr>
          <a:lstStyle/>
          <a:p>
            <a:pPr eaLnBrk="1" hangingPunct="1"/>
            <a:r>
              <a:rPr lang="en-US" sz="2400" u="sng" dirty="0"/>
              <a:t>Genuineness:</a:t>
            </a:r>
            <a:r>
              <a:rPr lang="en-US" sz="2400" dirty="0"/>
              <a:t> </a:t>
            </a:r>
            <a:r>
              <a:rPr lang="en-US" altLang="ko-KR" sz="2400" dirty="0">
                <a:ea typeface="굴림" charset="-127"/>
                <a:cs typeface="Times New Roman" pitchFamily="18" charset="0"/>
              </a:rPr>
              <a:t>the ability of the helper to be real and honest with the </a:t>
            </a:r>
            <a:r>
              <a:rPr lang="en-US" altLang="ko-KR" sz="2400" dirty="0" err="1">
                <a:ea typeface="굴림" charset="-127"/>
                <a:cs typeface="Times New Roman" pitchFamily="18" charset="0"/>
              </a:rPr>
              <a:t>helpee</a:t>
            </a:r>
            <a:endParaRPr lang="en-US" altLang="ko-KR" sz="2400" dirty="0">
              <a:ea typeface="굴림" charset="-127"/>
              <a:cs typeface="Times New Roman" pitchFamily="18" charset="0"/>
            </a:endParaRPr>
          </a:p>
          <a:p>
            <a:pPr lvl="1" eaLnBrk="1" hangingPunct="1"/>
            <a:r>
              <a:rPr lang="en-US" altLang="ko-KR" sz="2000" dirty="0">
                <a:ea typeface="굴림" charset="-127"/>
                <a:cs typeface="Times New Roman" pitchFamily="18" charset="0"/>
              </a:rPr>
              <a:t>What I say is what I feel.</a:t>
            </a:r>
          </a:p>
          <a:p>
            <a:pPr lvl="1" eaLnBrk="1" hangingPunct="1"/>
            <a:r>
              <a:rPr lang="en-US" altLang="ko-KR" sz="2000" dirty="0">
                <a:ea typeface="굴림" charset="-127"/>
                <a:cs typeface="Times New Roman" pitchFamily="18" charset="0"/>
              </a:rPr>
              <a:t>Timing is vital. When the </a:t>
            </a:r>
            <a:r>
              <a:rPr lang="en-US" altLang="ko-KR" sz="2000" dirty="0" err="1">
                <a:ea typeface="굴림" charset="-127"/>
                <a:cs typeface="Times New Roman" pitchFamily="18" charset="0"/>
              </a:rPr>
              <a:t>helpee</a:t>
            </a:r>
            <a:r>
              <a:rPr lang="en-US" altLang="ko-KR" sz="2000" dirty="0">
                <a:ea typeface="굴림" charset="-127"/>
                <a:cs typeface="Times New Roman" pitchFamily="18" charset="0"/>
              </a:rPr>
              <a:t> is not ready to hear it, negates all you have done so far.</a:t>
            </a:r>
          </a:p>
          <a:p>
            <a:pPr eaLnBrk="1" hangingPunct="1"/>
            <a:r>
              <a:rPr lang="en-US" altLang="ko-KR" sz="2400" u="sng" dirty="0">
                <a:ea typeface="굴림" charset="-127"/>
                <a:cs typeface="Times New Roman" pitchFamily="18" charset="0"/>
              </a:rPr>
              <a:t>Concreteness:</a:t>
            </a:r>
            <a:r>
              <a:rPr lang="en-US" altLang="ko-KR" sz="2400" dirty="0">
                <a:ea typeface="굴림" charset="-127"/>
                <a:cs typeface="Times New Roman" pitchFamily="18" charset="0"/>
              </a:rPr>
              <a:t> is when the helper accurately labels feelings and experiences in as specific a manner as possible. </a:t>
            </a:r>
            <a:endParaRPr lang="en-US" sz="2400" dirty="0"/>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23</a:t>
            </a:fld>
            <a:endParaRPr lang="en-US" altLang="ko-K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en-US" u="sng" dirty="0"/>
              <a:t>Transition Stage:</a:t>
            </a:r>
          </a:p>
        </p:txBody>
      </p:sp>
      <p:sp>
        <p:nvSpPr>
          <p:cNvPr id="12291" name="Rectangle 3"/>
          <p:cNvSpPr>
            <a:spLocks noGrp="1" noChangeArrowheads="1"/>
          </p:cNvSpPr>
          <p:nvPr>
            <p:ph idx="1"/>
          </p:nvPr>
        </p:nvSpPr>
        <p:spPr>
          <a:xfrm>
            <a:off x="914400" y="1981200"/>
            <a:ext cx="7772400" cy="4038600"/>
          </a:xfrm>
        </p:spPr>
        <p:txBody>
          <a:bodyPr>
            <a:normAutofit/>
          </a:bodyPr>
          <a:lstStyle/>
          <a:p>
            <a:pPr eaLnBrk="1" hangingPunct="1"/>
            <a:r>
              <a:rPr lang="en-US" sz="2400" u="sng" dirty="0"/>
              <a:t>Self-Disclosure:</a:t>
            </a:r>
            <a:r>
              <a:rPr lang="en-US" sz="2400" dirty="0"/>
              <a:t> </a:t>
            </a:r>
            <a:r>
              <a:rPr lang="en-US" altLang="ko-KR" sz="2400" dirty="0">
                <a:ea typeface="굴림" charset="-127"/>
                <a:cs typeface="Times New Roman" pitchFamily="18" charset="0"/>
              </a:rPr>
              <a:t>is sharing something relevant at the right time so that the helpee is reassured and aided in finding solution options. </a:t>
            </a: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24</a:t>
            </a:fld>
            <a:endParaRPr lang="en-US" altLang="ko-K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a:t>The Process</a:t>
            </a: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25</a:t>
            </a:fld>
            <a:endParaRPr lang="en-US" altLang="ko-KR"/>
          </a:p>
        </p:txBody>
      </p:sp>
      <p:cxnSp>
        <p:nvCxnSpPr>
          <p:cNvPr id="5" name="Straight Connector 4"/>
          <p:cNvCxnSpPr/>
          <p:nvPr/>
        </p:nvCxnSpPr>
        <p:spPr>
          <a:xfrm>
            <a:off x="1828800" y="3581400"/>
            <a:ext cx="6400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1485901" y="3924300"/>
            <a:ext cx="6858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4077494" y="3923506"/>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6896894" y="3923506"/>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967" name="TextBox 13"/>
          <p:cNvSpPr txBox="1">
            <a:spLocks noChangeArrowheads="1"/>
          </p:cNvSpPr>
          <p:nvPr/>
        </p:nvSpPr>
        <p:spPr bwMode="auto">
          <a:xfrm>
            <a:off x="228600" y="3276600"/>
            <a:ext cx="121920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t>Pre Stage 1 Skills:</a:t>
            </a:r>
          </a:p>
          <a:p>
            <a:pPr eaLnBrk="1" hangingPunct="1"/>
            <a:r>
              <a:rPr lang="en-US" altLang="ko-KR" sz="1400">
                <a:ea typeface="굴림" charset="-127"/>
                <a:cs typeface="Times New Roman" pitchFamily="18" charset="0"/>
              </a:rPr>
              <a:t>Perceiving, Attending, Listening, Responding</a:t>
            </a:r>
            <a:endParaRPr lang="en-US" sz="1400"/>
          </a:p>
        </p:txBody>
      </p:sp>
      <p:sp>
        <p:nvSpPr>
          <p:cNvPr id="40968" name="TextBox 14"/>
          <p:cNvSpPr txBox="1">
            <a:spLocks noChangeArrowheads="1"/>
          </p:cNvSpPr>
          <p:nvPr/>
        </p:nvSpPr>
        <p:spPr bwMode="auto">
          <a:xfrm>
            <a:off x="3124200" y="2209800"/>
            <a:ext cx="3429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Human Relations Model</a:t>
            </a:r>
          </a:p>
        </p:txBody>
      </p:sp>
      <p:sp>
        <p:nvSpPr>
          <p:cNvPr id="40969" name="TextBox 15"/>
          <p:cNvSpPr txBox="1">
            <a:spLocks noChangeArrowheads="1"/>
          </p:cNvSpPr>
          <p:nvPr/>
        </p:nvSpPr>
        <p:spPr bwMode="auto">
          <a:xfrm>
            <a:off x="1371600" y="4419600"/>
            <a:ext cx="18288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t>Stage 1 Facilitation:</a:t>
            </a:r>
          </a:p>
          <a:p>
            <a:pPr eaLnBrk="1" hangingPunct="1"/>
            <a:r>
              <a:rPr lang="en-US" altLang="ko-KR" sz="1400">
                <a:ea typeface="굴림" charset="-127"/>
                <a:cs typeface="Times New Roman" pitchFamily="18" charset="0"/>
              </a:rPr>
              <a:t>Empathy, </a:t>
            </a:r>
          </a:p>
          <a:p>
            <a:pPr eaLnBrk="1" hangingPunct="1"/>
            <a:r>
              <a:rPr lang="en-US" sz="1400">
                <a:ea typeface="굴림" charset="-127"/>
                <a:cs typeface="Times New Roman" pitchFamily="18" charset="0"/>
              </a:rPr>
              <a:t>Warmth,</a:t>
            </a:r>
          </a:p>
          <a:p>
            <a:pPr eaLnBrk="1" hangingPunct="1"/>
            <a:r>
              <a:rPr lang="en-US" sz="1400">
                <a:ea typeface="굴림" charset="-127"/>
                <a:cs typeface="Times New Roman" pitchFamily="18" charset="0"/>
              </a:rPr>
              <a:t>Respect</a:t>
            </a:r>
            <a:endParaRPr lang="en-US" sz="1400"/>
          </a:p>
        </p:txBody>
      </p:sp>
      <p:sp>
        <p:nvSpPr>
          <p:cNvPr id="40970" name="TextBox 16"/>
          <p:cNvSpPr txBox="1">
            <a:spLocks noChangeArrowheads="1"/>
          </p:cNvSpPr>
          <p:nvPr/>
        </p:nvSpPr>
        <p:spPr bwMode="auto">
          <a:xfrm>
            <a:off x="3581400" y="4495800"/>
            <a:ext cx="17526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dirty="0"/>
              <a:t>Stage 2 Transition:</a:t>
            </a:r>
          </a:p>
          <a:p>
            <a:pPr eaLnBrk="1" hangingPunct="1"/>
            <a:r>
              <a:rPr lang="en-US" altLang="ko-KR" sz="1400" b="1" dirty="0">
                <a:solidFill>
                  <a:srgbClr val="FF0000"/>
                </a:solidFill>
                <a:ea typeface="굴림" charset="-127"/>
                <a:cs typeface="Times New Roman" pitchFamily="18" charset="0"/>
              </a:rPr>
              <a:t>Concreteness</a:t>
            </a:r>
            <a:r>
              <a:rPr lang="en-US" altLang="ko-KR" sz="1400" dirty="0">
                <a:solidFill>
                  <a:srgbClr val="FF0000"/>
                </a:solidFill>
                <a:ea typeface="굴림" charset="-127"/>
                <a:cs typeface="Times New Roman" pitchFamily="18" charset="0"/>
              </a:rPr>
              <a:t>,</a:t>
            </a:r>
          </a:p>
          <a:p>
            <a:pPr eaLnBrk="1" hangingPunct="1"/>
            <a:r>
              <a:rPr lang="en-US" sz="1400" dirty="0">
                <a:ea typeface="굴림" charset="-127"/>
                <a:cs typeface="Times New Roman" pitchFamily="18" charset="0"/>
              </a:rPr>
              <a:t>Genuineness,</a:t>
            </a:r>
          </a:p>
          <a:p>
            <a:pPr eaLnBrk="1" hangingPunct="1"/>
            <a:r>
              <a:rPr lang="en-US" sz="1400" dirty="0">
                <a:ea typeface="굴림" charset="-127"/>
                <a:cs typeface="Times New Roman" pitchFamily="18" charset="0"/>
              </a:rPr>
              <a:t>Self-Disclosure</a:t>
            </a:r>
            <a:endParaRPr lang="en-US" sz="1400" dirty="0"/>
          </a:p>
        </p:txBody>
      </p:sp>
      <p:sp>
        <p:nvSpPr>
          <p:cNvPr id="40971" name="TextBox 17"/>
          <p:cNvSpPr txBox="1">
            <a:spLocks noChangeArrowheads="1"/>
          </p:cNvSpPr>
          <p:nvPr/>
        </p:nvSpPr>
        <p:spPr bwMode="auto">
          <a:xfrm>
            <a:off x="6324600" y="4495800"/>
            <a:ext cx="1600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t>Stage 3 Action:</a:t>
            </a:r>
          </a:p>
          <a:p>
            <a:pPr eaLnBrk="1" hangingPunct="1"/>
            <a:r>
              <a:rPr lang="en-US" altLang="ko-KR" sz="1400">
                <a:ea typeface="굴림" charset="-127"/>
                <a:cs typeface="Times New Roman" pitchFamily="18" charset="0"/>
              </a:rPr>
              <a:t>Confrontation,</a:t>
            </a:r>
          </a:p>
          <a:p>
            <a:pPr eaLnBrk="1" hangingPunct="1"/>
            <a:r>
              <a:rPr lang="en-US" sz="1400">
                <a:ea typeface="굴림" charset="-127"/>
                <a:cs typeface="Times New Roman" pitchFamily="18" charset="0"/>
              </a:rPr>
              <a:t>Immediacy</a:t>
            </a:r>
            <a:endParaRPr lang="en-US" sz="1400"/>
          </a:p>
        </p:txBody>
      </p:sp>
      <p:sp>
        <p:nvSpPr>
          <p:cNvPr id="13" name="5-Point Star 12"/>
          <p:cNvSpPr/>
          <p:nvPr/>
        </p:nvSpPr>
        <p:spPr>
          <a:xfrm>
            <a:off x="4114800" y="2895600"/>
            <a:ext cx="685800" cy="609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084695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066800" y="685800"/>
            <a:ext cx="7772400" cy="762000"/>
          </a:xfrm>
        </p:spPr>
        <p:txBody>
          <a:bodyPr>
            <a:normAutofit fontScale="90000"/>
          </a:bodyPr>
          <a:lstStyle/>
          <a:p>
            <a:pPr algn="ctr" eaLnBrk="1" hangingPunct="1"/>
            <a:r>
              <a:rPr lang="en-US" altLang="ko-KR" b="1" dirty="0">
                <a:ea typeface="굴림" charset="-127"/>
                <a:cs typeface="Times New Roman" pitchFamily="18" charset="0"/>
              </a:rPr>
              <a:t>Concreteness</a:t>
            </a:r>
            <a:r>
              <a:rPr lang="en-US" altLang="ko-KR" dirty="0">
                <a:ea typeface="굴림" charset="-127"/>
                <a:cs typeface="Times New Roman" pitchFamily="18" charset="0"/>
              </a:rPr>
              <a:t> </a:t>
            </a:r>
            <a:br>
              <a:rPr lang="en-US" altLang="ko-KR" dirty="0">
                <a:ea typeface="굴림" charset="-127"/>
                <a:cs typeface="Times New Roman" pitchFamily="18" charset="0"/>
              </a:rPr>
            </a:br>
            <a:r>
              <a:rPr lang="en-US" altLang="ko-KR" dirty="0">
                <a:ea typeface="굴림" charset="-127"/>
                <a:cs typeface="Times New Roman" pitchFamily="18" charset="0"/>
              </a:rPr>
              <a:t>(or “Clarity”)</a:t>
            </a:r>
          </a:p>
        </p:txBody>
      </p:sp>
      <p:sp>
        <p:nvSpPr>
          <p:cNvPr id="7171" name="Rectangle 3"/>
          <p:cNvSpPr>
            <a:spLocks noGrp="1" noChangeArrowheads="1"/>
          </p:cNvSpPr>
          <p:nvPr>
            <p:ph idx="1"/>
          </p:nvPr>
        </p:nvSpPr>
        <p:spPr>
          <a:xfrm>
            <a:off x="685800" y="1905000"/>
            <a:ext cx="8153400" cy="4724400"/>
          </a:xfrm>
        </p:spPr>
        <p:txBody>
          <a:bodyPr>
            <a:normAutofit/>
          </a:bodyPr>
          <a:lstStyle/>
          <a:p>
            <a:pPr eaLnBrk="1" hangingPunct="1">
              <a:buFont typeface="Wingdings" pitchFamily="2" charset="2"/>
              <a:buAutoNum type="arabicPeriod"/>
            </a:pPr>
            <a:r>
              <a:rPr lang="en-US" altLang="ko-KR" sz="2400" dirty="0">
                <a:ea typeface="굴림" charset="-127"/>
              </a:rPr>
              <a:t>Focusing attention on helpee statements that are rich in specifics. </a:t>
            </a:r>
          </a:p>
          <a:p>
            <a:pPr eaLnBrk="1" hangingPunct="1">
              <a:buFont typeface="Wingdings" pitchFamily="2" charset="2"/>
              <a:buAutoNum type="arabicPeriod"/>
            </a:pPr>
            <a:r>
              <a:rPr lang="en-US" altLang="ko-KR" sz="2400" dirty="0">
                <a:ea typeface="굴림" charset="-127"/>
              </a:rPr>
              <a:t>Responding to clients in a clear, concise statement.  Use accurate, specific empathy.</a:t>
            </a:r>
          </a:p>
          <a:p>
            <a:pPr eaLnBrk="1" hangingPunct="1">
              <a:buFont typeface="Wingdings" pitchFamily="2" charset="2"/>
              <a:buAutoNum type="arabicPeriod"/>
            </a:pPr>
            <a:r>
              <a:rPr lang="en-US" altLang="ko-KR" sz="2400" dirty="0">
                <a:ea typeface="굴림" charset="-127"/>
              </a:rPr>
              <a:t>Helping </a:t>
            </a:r>
            <a:r>
              <a:rPr lang="en-US" altLang="ko-KR" sz="2400" dirty="0" err="1">
                <a:ea typeface="굴림" charset="-127"/>
              </a:rPr>
              <a:t>helpees</a:t>
            </a:r>
            <a:r>
              <a:rPr lang="en-US" altLang="ko-KR" sz="2400" dirty="0">
                <a:ea typeface="굴림" charset="-127"/>
              </a:rPr>
              <a:t> speak about problems in specific terms to better understand the issue to be solved.</a:t>
            </a:r>
          </a:p>
          <a:p>
            <a:pPr eaLnBrk="1" hangingPunct="1">
              <a:buFont typeface="Wingdings" pitchFamily="2" charset="2"/>
              <a:buAutoNum type="arabicPeriod"/>
            </a:pPr>
            <a:r>
              <a:rPr lang="en-US" altLang="ko-KR" sz="2400" i="1" dirty="0">
                <a:effectLst>
                  <a:outerShdw blurRad="38100" dist="38100" dir="2700000" algn="tl">
                    <a:srgbClr val="000000">
                      <a:alpha val="43137"/>
                    </a:srgbClr>
                  </a:outerShdw>
                </a:effectLst>
                <a:ea typeface="굴림" charset="-127"/>
              </a:rPr>
              <a:t>“My social life is a disaster”</a:t>
            </a:r>
          </a:p>
          <a:p>
            <a:pPr lvl="4" eaLnBrk="1" hangingPunct="1">
              <a:buFont typeface="Wingdings" pitchFamily="2" charset="2"/>
              <a:buChar char="Ø"/>
            </a:pPr>
            <a:r>
              <a:rPr lang="en-US" altLang="ko-KR" sz="2400" i="1" dirty="0">
                <a:ea typeface="굴림" charset="-127"/>
              </a:rPr>
              <a:t>What does that mean?</a:t>
            </a:r>
            <a:endParaRPr lang="ko-KR" altLang="en-US" sz="2400" i="1" dirty="0">
              <a:ea typeface="굴림" charset="-127"/>
            </a:endParaRP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26</a:t>
            </a:fld>
            <a:endParaRPr lang="en-US" altLang="ko-K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r>
              <a:rPr lang="en-US" u="sng" dirty="0"/>
              <a:t>Concreteness</a:t>
            </a:r>
          </a:p>
        </p:txBody>
      </p:sp>
      <p:sp>
        <p:nvSpPr>
          <p:cNvPr id="50179" name="Rectangle 3"/>
          <p:cNvSpPr>
            <a:spLocks noGrp="1" noChangeArrowheads="1"/>
          </p:cNvSpPr>
          <p:nvPr>
            <p:ph idx="1"/>
          </p:nvPr>
        </p:nvSpPr>
        <p:spPr/>
        <p:txBody>
          <a:bodyPr/>
          <a:lstStyle/>
          <a:p>
            <a:pPr marL="0" indent="0" eaLnBrk="1" hangingPunct="1">
              <a:buNone/>
            </a:pPr>
            <a:endParaRPr lang="en-US" altLang="ko-KR" dirty="0">
              <a:ea typeface="굴림" charset="-127"/>
              <a:cs typeface="Times New Roman" pitchFamily="18" charset="0"/>
            </a:endParaRPr>
          </a:p>
          <a:p>
            <a:pPr eaLnBrk="1" hangingPunct="1"/>
            <a:r>
              <a:rPr lang="en-US" altLang="ko-KR" sz="2000" dirty="0">
                <a:ea typeface="굴림" charset="-127"/>
                <a:cs typeface="Times New Roman" pitchFamily="18" charset="0"/>
              </a:rPr>
              <a:t>The most important tool to aid in concreteness is the use of open-ended questions.</a:t>
            </a:r>
          </a:p>
          <a:p>
            <a:pPr eaLnBrk="1" hangingPunct="1"/>
            <a:endParaRPr lang="en-US" altLang="ko-KR" sz="2000" dirty="0">
              <a:ea typeface="굴림" charset="-127"/>
              <a:cs typeface="Times New Roman" pitchFamily="18" charset="0"/>
            </a:endParaRPr>
          </a:p>
          <a:p>
            <a:pPr eaLnBrk="1" hangingPunct="1"/>
            <a:r>
              <a:rPr lang="es-SV" altLang="ko-KR" sz="2000" dirty="0">
                <a:ea typeface="굴림" charset="-127"/>
                <a:cs typeface="Times New Roman" pitchFamily="18" charset="0"/>
              </a:rPr>
              <a:t>BE CAREFUL!!! </a:t>
            </a:r>
            <a:r>
              <a:rPr lang="es-SV" altLang="ko-KR" sz="2000" dirty="0" err="1">
                <a:ea typeface="굴림" charset="-127"/>
                <a:cs typeface="Times New Roman" pitchFamily="18" charset="0"/>
              </a:rPr>
              <a:t>Questions</a:t>
            </a:r>
            <a:r>
              <a:rPr lang="es-SV" altLang="ko-KR" sz="2000" dirty="0">
                <a:ea typeface="굴림" charset="-127"/>
                <a:cs typeface="Times New Roman" pitchFamily="18" charset="0"/>
              </a:rPr>
              <a:t> can </a:t>
            </a:r>
            <a:r>
              <a:rPr lang="es-SV" altLang="ko-KR" sz="2000" dirty="0" err="1">
                <a:ea typeface="굴림" charset="-127"/>
                <a:cs typeface="Times New Roman" pitchFamily="18" charset="0"/>
              </a:rPr>
              <a:t>impede</a:t>
            </a:r>
            <a:r>
              <a:rPr lang="es-SV" altLang="ko-KR" sz="2000" dirty="0">
                <a:ea typeface="굴림" charset="-127"/>
                <a:cs typeface="Times New Roman" pitchFamily="18" charset="0"/>
              </a:rPr>
              <a:t> </a:t>
            </a:r>
            <a:r>
              <a:rPr lang="es-SV" altLang="ko-KR" sz="2000" dirty="0" err="1">
                <a:ea typeface="굴림" charset="-127"/>
                <a:cs typeface="Times New Roman" pitchFamily="18" charset="0"/>
              </a:rPr>
              <a:t>self-exploration</a:t>
            </a:r>
            <a:r>
              <a:rPr lang="es-SV" altLang="ko-KR" sz="2000" dirty="0">
                <a:ea typeface="굴림" charset="-127"/>
                <a:cs typeface="Times New Roman" pitchFamily="18" charset="0"/>
              </a:rPr>
              <a:t>.</a:t>
            </a:r>
          </a:p>
          <a:p>
            <a:pPr eaLnBrk="1" hangingPunct="1"/>
            <a:endParaRPr lang="en-US" dirty="0">
              <a:ea typeface="굴림" charset="-127"/>
              <a:cs typeface="Times New Roman" pitchFamily="18" charset="0"/>
            </a:endParaRP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27</a:t>
            </a:fld>
            <a:endParaRPr lang="en-US" altLang="ko-K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r>
              <a:rPr lang="es-SV" altLang="ko-KR" u="sng" dirty="0">
                <a:ea typeface="굴림" charset="-127"/>
              </a:rPr>
              <a:t>Open-</a:t>
            </a:r>
            <a:r>
              <a:rPr lang="es-SV" altLang="ko-KR" u="sng" dirty="0" err="1">
                <a:ea typeface="굴림" charset="-127"/>
              </a:rPr>
              <a:t>Ended</a:t>
            </a:r>
            <a:r>
              <a:rPr lang="es-SV" altLang="ko-KR" u="sng" dirty="0">
                <a:ea typeface="굴림" charset="-127"/>
              </a:rPr>
              <a:t> </a:t>
            </a:r>
            <a:r>
              <a:rPr lang="es-SV" altLang="ko-KR" u="sng" dirty="0" err="1">
                <a:ea typeface="굴림" charset="-127"/>
              </a:rPr>
              <a:t>Questions</a:t>
            </a:r>
            <a:r>
              <a:rPr lang="es-SV" altLang="ko-KR" u="sng" dirty="0">
                <a:ea typeface="굴림" charset="-127"/>
              </a:rPr>
              <a:t>:</a:t>
            </a:r>
            <a:endParaRPr lang="en-US" u="sng" dirty="0">
              <a:ea typeface="굴림" charset="-127"/>
            </a:endParaRPr>
          </a:p>
        </p:txBody>
      </p:sp>
      <p:sp>
        <p:nvSpPr>
          <p:cNvPr id="30723" name="Rectangle 3"/>
          <p:cNvSpPr>
            <a:spLocks noGrp="1" noChangeArrowheads="1"/>
          </p:cNvSpPr>
          <p:nvPr>
            <p:ph idx="1"/>
          </p:nvPr>
        </p:nvSpPr>
        <p:spPr>
          <a:xfrm>
            <a:off x="624000" y="2286000"/>
            <a:ext cx="8077200" cy="4343400"/>
          </a:xfrm>
        </p:spPr>
        <p:txBody>
          <a:bodyPr>
            <a:noAutofit/>
          </a:bodyPr>
          <a:lstStyle/>
          <a:p>
            <a:pPr eaLnBrk="1" hangingPunct="1"/>
            <a:r>
              <a:rPr lang="es-SV" altLang="ko-KR" sz="2400" dirty="0">
                <a:ea typeface="굴림" charset="-127"/>
              </a:rPr>
              <a:t>90% of </a:t>
            </a:r>
            <a:r>
              <a:rPr lang="es-SV" altLang="ko-KR" sz="2400" dirty="0" err="1">
                <a:ea typeface="굴림" charset="-127"/>
              </a:rPr>
              <a:t>questions</a:t>
            </a:r>
            <a:r>
              <a:rPr lang="es-SV" altLang="ko-KR" sz="2400" dirty="0">
                <a:ea typeface="굴림" charset="-127"/>
              </a:rPr>
              <a:t> </a:t>
            </a:r>
            <a:r>
              <a:rPr lang="es-SV" altLang="ko-KR" sz="2400" dirty="0" err="1">
                <a:ea typeface="굴림" charset="-127"/>
              </a:rPr>
              <a:t>call</a:t>
            </a:r>
            <a:r>
              <a:rPr lang="es-SV" altLang="ko-KR" sz="2400" dirty="0">
                <a:ea typeface="굴림" charset="-127"/>
              </a:rPr>
              <a:t> </a:t>
            </a:r>
            <a:r>
              <a:rPr lang="es-SV" altLang="ko-KR" sz="2400" dirty="0" err="1">
                <a:ea typeface="굴림" charset="-127"/>
              </a:rPr>
              <a:t>for</a:t>
            </a:r>
            <a:r>
              <a:rPr lang="es-SV" altLang="ko-KR" sz="2400" dirty="0">
                <a:ea typeface="굴림" charset="-127"/>
              </a:rPr>
              <a:t> </a:t>
            </a:r>
            <a:r>
              <a:rPr lang="es-SV" altLang="ko-KR" sz="2400" dirty="0" err="1">
                <a:ea typeface="굴림" charset="-127"/>
              </a:rPr>
              <a:t>cognitive</a:t>
            </a:r>
            <a:r>
              <a:rPr lang="es-SV" altLang="ko-KR" sz="2400" dirty="0">
                <a:ea typeface="굴림" charset="-127"/>
              </a:rPr>
              <a:t> </a:t>
            </a:r>
            <a:r>
              <a:rPr lang="es-SV" altLang="ko-KR" sz="2400" dirty="0" err="1">
                <a:ea typeface="굴림" charset="-127"/>
              </a:rPr>
              <a:t>knowledge</a:t>
            </a:r>
            <a:r>
              <a:rPr lang="es-SV" altLang="ko-KR" sz="2400" dirty="0">
                <a:ea typeface="굴림" charset="-127"/>
              </a:rPr>
              <a:t>…</a:t>
            </a:r>
          </a:p>
          <a:p>
            <a:pPr lvl="4" eaLnBrk="1" hangingPunct="1"/>
            <a:r>
              <a:rPr lang="es-SV" altLang="ko-KR" sz="2400" i="1" dirty="0" err="1">
                <a:effectLst>
                  <a:outerShdw blurRad="38100" dist="38100" dir="2700000" algn="tl">
                    <a:srgbClr val="000000">
                      <a:alpha val="43137"/>
                    </a:srgbClr>
                  </a:outerShdw>
                </a:effectLst>
                <a:ea typeface="굴림" charset="-127"/>
              </a:rPr>
              <a:t>But</a:t>
            </a:r>
            <a:r>
              <a:rPr lang="es-SV" altLang="ko-KR" sz="2400" i="1" dirty="0">
                <a:effectLst>
                  <a:outerShdw blurRad="38100" dist="38100" dir="2700000" algn="tl">
                    <a:srgbClr val="000000">
                      <a:alpha val="43137"/>
                    </a:srgbClr>
                  </a:outerShdw>
                </a:effectLst>
                <a:ea typeface="굴림" charset="-127"/>
              </a:rPr>
              <a:t> </a:t>
            </a:r>
            <a:r>
              <a:rPr lang="es-SV" altLang="ko-KR" sz="2400" i="1" dirty="0" err="1">
                <a:effectLst>
                  <a:outerShdw blurRad="38100" dist="38100" dir="2700000" algn="tl">
                    <a:srgbClr val="000000">
                      <a:alpha val="43137"/>
                    </a:srgbClr>
                  </a:outerShdw>
                </a:effectLst>
                <a:ea typeface="굴림" charset="-127"/>
              </a:rPr>
              <a:t>the</a:t>
            </a:r>
            <a:r>
              <a:rPr lang="es-SV" altLang="ko-KR" sz="2400" i="1" dirty="0">
                <a:effectLst>
                  <a:outerShdw blurRad="38100" dist="38100" dir="2700000" algn="tl">
                    <a:srgbClr val="000000">
                      <a:alpha val="43137"/>
                    </a:srgbClr>
                  </a:outerShdw>
                </a:effectLst>
                <a:ea typeface="굴림" charset="-127"/>
              </a:rPr>
              <a:t> HRD </a:t>
            </a:r>
            <a:r>
              <a:rPr lang="es-SV" altLang="ko-KR" sz="2400" i="1" dirty="0" err="1">
                <a:effectLst>
                  <a:outerShdw blurRad="38100" dist="38100" dir="2700000" algn="tl">
                    <a:srgbClr val="000000">
                      <a:alpha val="43137"/>
                    </a:srgbClr>
                  </a:outerShdw>
                </a:effectLst>
                <a:ea typeface="굴림" charset="-127"/>
              </a:rPr>
              <a:t>Model</a:t>
            </a:r>
            <a:r>
              <a:rPr lang="es-SV" altLang="ko-KR" sz="2400" i="1" dirty="0">
                <a:effectLst>
                  <a:outerShdw blurRad="38100" dist="38100" dir="2700000" algn="tl">
                    <a:srgbClr val="000000">
                      <a:alpha val="43137"/>
                    </a:srgbClr>
                  </a:outerShdw>
                </a:effectLst>
                <a:ea typeface="굴림" charset="-127"/>
              </a:rPr>
              <a:t> </a:t>
            </a:r>
            <a:r>
              <a:rPr lang="es-SV" altLang="ko-KR" sz="2400" i="1" dirty="0" err="1">
                <a:effectLst>
                  <a:outerShdw blurRad="38100" dist="38100" dir="2700000" algn="tl">
                    <a:srgbClr val="000000">
                      <a:alpha val="43137"/>
                    </a:srgbClr>
                  </a:outerShdw>
                </a:effectLst>
                <a:ea typeface="굴림" charset="-127"/>
              </a:rPr>
              <a:t>is</a:t>
            </a:r>
            <a:r>
              <a:rPr lang="es-SV" altLang="ko-KR" sz="2400" i="1" dirty="0">
                <a:effectLst>
                  <a:outerShdw blurRad="38100" dist="38100" dir="2700000" algn="tl">
                    <a:srgbClr val="000000">
                      <a:alpha val="43137"/>
                    </a:srgbClr>
                  </a:outerShdw>
                </a:effectLst>
                <a:ea typeface="굴림" charset="-127"/>
              </a:rPr>
              <a:t> </a:t>
            </a:r>
            <a:r>
              <a:rPr lang="es-SV" altLang="ko-KR" sz="2400" i="1" dirty="0" err="1">
                <a:effectLst>
                  <a:outerShdw blurRad="38100" dist="38100" dir="2700000" algn="tl">
                    <a:srgbClr val="000000">
                      <a:alpha val="43137"/>
                    </a:srgbClr>
                  </a:outerShdw>
                </a:effectLst>
                <a:ea typeface="굴림" charset="-127"/>
              </a:rPr>
              <a:t>for</a:t>
            </a:r>
            <a:r>
              <a:rPr lang="es-SV" altLang="ko-KR" sz="2400" i="1" dirty="0">
                <a:effectLst>
                  <a:outerShdw blurRad="38100" dist="38100" dir="2700000" algn="tl">
                    <a:srgbClr val="000000">
                      <a:alpha val="43137"/>
                    </a:srgbClr>
                  </a:outerShdw>
                </a:effectLst>
                <a:ea typeface="굴림" charset="-127"/>
              </a:rPr>
              <a:t> </a:t>
            </a:r>
            <a:r>
              <a:rPr lang="es-SV" altLang="ko-KR" sz="2400" i="1" dirty="0" err="1">
                <a:effectLst>
                  <a:outerShdw blurRad="38100" dist="38100" dir="2700000" algn="tl">
                    <a:srgbClr val="000000">
                      <a:alpha val="43137"/>
                    </a:srgbClr>
                  </a:outerShdw>
                </a:effectLst>
                <a:ea typeface="굴림" charset="-127"/>
              </a:rPr>
              <a:t>feelings</a:t>
            </a:r>
            <a:r>
              <a:rPr lang="es-SV" altLang="ko-KR" sz="2400" i="1" dirty="0">
                <a:effectLst>
                  <a:outerShdw blurRad="38100" dist="38100" dir="2700000" algn="tl">
                    <a:srgbClr val="000000">
                      <a:alpha val="43137"/>
                    </a:srgbClr>
                  </a:outerShdw>
                </a:effectLst>
                <a:ea typeface="굴림" charset="-127"/>
              </a:rPr>
              <a:t>!</a:t>
            </a:r>
          </a:p>
          <a:p>
            <a:pPr marL="0" indent="0" eaLnBrk="1" hangingPunct="1">
              <a:buNone/>
            </a:pPr>
            <a:r>
              <a:rPr lang="es-SV" altLang="ko-KR" sz="2400" i="1" u="sng" dirty="0" err="1">
                <a:effectLst>
                  <a:outerShdw blurRad="38100" dist="38100" dir="2700000" algn="tl">
                    <a:srgbClr val="000000">
                      <a:alpha val="43137"/>
                    </a:srgbClr>
                  </a:outerShdw>
                </a:effectLst>
                <a:ea typeface="굴림" charset="-127"/>
              </a:rPr>
              <a:t>School</a:t>
            </a:r>
            <a:r>
              <a:rPr lang="es-SV" altLang="ko-KR" sz="2400" i="1" u="sng" dirty="0">
                <a:effectLst>
                  <a:outerShdw blurRad="38100" dist="38100" dir="2700000" algn="tl">
                    <a:srgbClr val="000000">
                      <a:alpha val="43137"/>
                    </a:srgbClr>
                  </a:outerShdw>
                </a:effectLst>
                <a:ea typeface="굴림" charset="-127"/>
              </a:rPr>
              <a:t> </a:t>
            </a:r>
            <a:r>
              <a:rPr lang="es-SV" altLang="ko-KR" sz="2400" i="1" u="sng" dirty="0" err="1">
                <a:effectLst>
                  <a:outerShdw blurRad="38100" dist="38100" dir="2700000" algn="tl">
                    <a:srgbClr val="000000">
                      <a:alpha val="43137"/>
                    </a:srgbClr>
                  </a:outerShdw>
                </a:effectLst>
                <a:ea typeface="굴림" charset="-127"/>
              </a:rPr>
              <a:t>Example</a:t>
            </a:r>
            <a:r>
              <a:rPr lang="es-SV" altLang="ko-KR" sz="2400" i="1" dirty="0">
                <a:effectLst>
                  <a:outerShdw blurRad="38100" dist="38100" dir="2700000" algn="tl">
                    <a:srgbClr val="000000">
                      <a:alpha val="43137"/>
                    </a:srgbClr>
                  </a:outerShdw>
                </a:effectLst>
                <a:ea typeface="굴림" charset="-127"/>
              </a:rPr>
              <a:t>:</a:t>
            </a:r>
          </a:p>
          <a:p>
            <a:pPr eaLnBrk="1" hangingPunct="1"/>
            <a:r>
              <a:rPr lang="es-SV" altLang="ko-KR" sz="2400" dirty="0" err="1">
                <a:ea typeface="굴림" charset="-127"/>
              </a:rPr>
              <a:t>We</a:t>
            </a:r>
            <a:r>
              <a:rPr lang="es-SV" altLang="ko-KR" sz="2400" dirty="0">
                <a:ea typeface="굴림" charset="-127"/>
              </a:rPr>
              <a:t> </a:t>
            </a:r>
            <a:r>
              <a:rPr lang="es-SV" altLang="ko-KR" sz="2400" dirty="0" err="1">
                <a:ea typeface="굴림" charset="-127"/>
              </a:rPr>
              <a:t>often</a:t>
            </a:r>
            <a:r>
              <a:rPr lang="es-SV" altLang="ko-KR" sz="2400" dirty="0">
                <a:ea typeface="굴림" charset="-127"/>
              </a:rPr>
              <a:t> </a:t>
            </a:r>
            <a:r>
              <a:rPr lang="es-SV" altLang="ko-KR" sz="2400" dirty="0" err="1">
                <a:ea typeface="굴림" charset="-127"/>
              </a:rPr>
              <a:t>bombard</a:t>
            </a:r>
            <a:r>
              <a:rPr lang="es-SV" altLang="ko-KR" sz="2400" dirty="0">
                <a:ea typeface="굴림" charset="-127"/>
              </a:rPr>
              <a:t> </a:t>
            </a:r>
            <a:r>
              <a:rPr lang="es-SV" altLang="ko-KR" sz="2400" dirty="0" err="1">
                <a:ea typeface="굴림" charset="-127"/>
              </a:rPr>
              <a:t>students</a:t>
            </a:r>
            <a:r>
              <a:rPr lang="es-SV" altLang="ko-KR" sz="2400" dirty="0">
                <a:ea typeface="굴림" charset="-127"/>
              </a:rPr>
              <a:t> </a:t>
            </a:r>
            <a:r>
              <a:rPr lang="es-SV" altLang="ko-KR" sz="2400" dirty="0" err="1">
                <a:ea typeface="굴림" charset="-127"/>
              </a:rPr>
              <a:t>with</a:t>
            </a:r>
            <a:r>
              <a:rPr lang="es-SV" altLang="ko-KR" sz="2400" dirty="0">
                <a:ea typeface="굴림" charset="-127"/>
              </a:rPr>
              <a:t> </a:t>
            </a:r>
            <a:r>
              <a:rPr lang="es-SV" altLang="ko-KR" sz="2400" dirty="0" err="1">
                <a:ea typeface="굴림" charset="-127"/>
              </a:rPr>
              <a:t>questions</a:t>
            </a:r>
            <a:r>
              <a:rPr lang="es-SV" altLang="ko-KR" sz="2400" dirty="0">
                <a:ea typeface="굴림" charset="-127"/>
              </a:rPr>
              <a:t>.</a:t>
            </a:r>
          </a:p>
          <a:p>
            <a:pPr eaLnBrk="1" hangingPunct="1"/>
            <a:r>
              <a:rPr lang="es-SV" altLang="ko-KR" sz="2400" dirty="0" err="1">
                <a:ea typeface="굴림" charset="-127"/>
              </a:rPr>
              <a:t>Students</a:t>
            </a:r>
            <a:r>
              <a:rPr lang="es-SV" altLang="ko-KR" sz="2400" dirty="0">
                <a:ea typeface="굴림" charset="-127"/>
              </a:rPr>
              <a:t> </a:t>
            </a:r>
            <a:r>
              <a:rPr lang="es-SV" altLang="ko-KR" sz="2400" dirty="0" err="1">
                <a:ea typeface="굴림" charset="-127"/>
              </a:rPr>
              <a:t>often</a:t>
            </a:r>
            <a:r>
              <a:rPr lang="es-SV" altLang="ko-KR" sz="2400" dirty="0">
                <a:ea typeface="굴림" charset="-127"/>
              </a:rPr>
              <a:t> </a:t>
            </a:r>
            <a:r>
              <a:rPr lang="es-SV" altLang="ko-KR" sz="2400" dirty="0" err="1">
                <a:ea typeface="굴림" charset="-127"/>
              </a:rPr>
              <a:t>answer</a:t>
            </a:r>
            <a:r>
              <a:rPr lang="es-SV" altLang="ko-KR" sz="2400" dirty="0">
                <a:ea typeface="굴림" charset="-127"/>
              </a:rPr>
              <a:t> </a:t>
            </a:r>
            <a:r>
              <a:rPr lang="es-SV" altLang="ko-KR" sz="2400" dirty="0" err="1">
                <a:ea typeface="굴림" charset="-127"/>
              </a:rPr>
              <a:t>questions</a:t>
            </a:r>
            <a:r>
              <a:rPr lang="es-SV" altLang="ko-KR" sz="2400" dirty="0">
                <a:ea typeface="굴림" charset="-127"/>
              </a:rPr>
              <a:t> </a:t>
            </a:r>
            <a:r>
              <a:rPr lang="es-SV" altLang="ko-KR" sz="2400" dirty="0" err="1">
                <a:ea typeface="굴림" charset="-127"/>
              </a:rPr>
              <a:t>by</a:t>
            </a:r>
            <a:r>
              <a:rPr lang="es-SV" altLang="ko-KR" sz="2400" dirty="0">
                <a:ea typeface="굴림" charset="-127"/>
              </a:rPr>
              <a:t> </a:t>
            </a:r>
            <a:r>
              <a:rPr lang="es-SV" altLang="ko-KR" sz="2400" dirty="0" err="1">
                <a:ea typeface="굴림" charset="-127"/>
              </a:rPr>
              <a:t>trying</a:t>
            </a:r>
            <a:r>
              <a:rPr lang="es-SV" altLang="ko-KR" sz="2400" dirty="0">
                <a:ea typeface="굴림" charset="-127"/>
              </a:rPr>
              <a:t> </a:t>
            </a:r>
            <a:r>
              <a:rPr lang="es-SV" altLang="ko-KR" sz="2400" dirty="0" err="1">
                <a:ea typeface="굴림" charset="-127"/>
              </a:rPr>
              <a:t>to</a:t>
            </a:r>
            <a:r>
              <a:rPr lang="es-SV" altLang="ko-KR" sz="2400" dirty="0">
                <a:ea typeface="굴림" charset="-127"/>
              </a:rPr>
              <a:t> </a:t>
            </a:r>
            <a:r>
              <a:rPr lang="es-SV" altLang="ko-KR" sz="2400" dirty="0" err="1">
                <a:ea typeface="굴림" charset="-127"/>
              </a:rPr>
              <a:t>satisfy</a:t>
            </a:r>
            <a:r>
              <a:rPr lang="es-SV" altLang="ko-KR" sz="2400" dirty="0">
                <a:ea typeface="굴림" charset="-127"/>
              </a:rPr>
              <a:t> </a:t>
            </a:r>
            <a:r>
              <a:rPr lang="es-SV" altLang="ko-KR" sz="2400" dirty="0" err="1">
                <a:ea typeface="굴림" charset="-127"/>
              </a:rPr>
              <a:t>the</a:t>
            </a:r>
            <a:r>
              <a:rPr lang="es-SV" altLang="ko-KR" sz="2400" dirty="0">
                <a:ea typeface="굴림" charset="-127"/>
              </a:rPr>
              <a:t> </a:t>
            </a:r>
            <a:r>
              <a:rPr lang="es-SV" altLang="ko-KR" sz="2400" dirty="0" err="1">
                <a:ea typeface="굴림" charset="-127"/>
              </a:rPr>
              <a:t>person</a:t>
            </a:r>
            <a:r>
              <a:rPr lang="es-SV" altLang="ko-KR" sz="2400" dirty="0">
                <a:ea typeface="굴림" charset="-127"/>
              </a:rPr>
              <a:t> </a:t>
            </a:r>
            <a:r>
              <a:rPr lang="es-SV" altLang="ko-KR" sz="2400" dirty="0" err="1">
                <a:ea typeface="굴림" charset="-127"/>
              </a:rPr>
              <a:t>who</a:t>
            </a:r>
            <a:r>
              <a:rPr lang="es-SV" altLang="ko-KR" sz="2400" dirty="0">
                <a:ea typeface="굴림" charset="-127"/>
              </a:rPr>
              <a:t> </a:t>
            </a:r>
            <a:r>
              <a:rPr lang="es-SV" altLang="ko-KR" sz="2400" dirty="0" err="1">
                <a:ea typeface="굴림" charset="-127"/>
              </a:rPr>
              <a:t>asked</a:t>
            </a:r>
            <a:r>
              <a:rPr lang="es-SV" altLang="ko-KR" sz="2400" dirty="0">
                <a:ea typeface="굴림" charset="-127"/>
              </a:rPr>
              <a:t> </a:t>
            </a:r>
            <a:r>
              <a:rPr lang="es-SV" altLang="ko-KR" sz="2400" dirty="0" err="1">
                <a:ea typeface="굴림" charset="-127"/>
              </a:rPr>
              <a:t>it</a:t>
            </a:r>
            <a:r>
              <a:rPr lang="es-SV" altLang="ko-KR" sz="2400" dirty="0">
                <a:ea typeface="굴림" charset="-127"/>
              </a:rPr>
              <a:t>.</a:t>
            </a:r>
          </a:p>
          <a:p>
            <a:pPr eaLnBrk="1" hangingPunct="1"/>
            <a:r>
              <a:rPr lang="es-SV" altLang="ko-KR" sz="2400" dirty="0">
                <a:ea typeface="굴림" charset="-127"/>
              </a:rPr>
              <a:t>In </a:t>
            </a:r>
            <a:r>
              <a:rPr lang="es-SV" altLang="ko-KR" sz="2400" dirty="0" err="1">
                <a:ea typeface="굴림" charset="-127"/>
              </a:rPr>
              <a:t>school</a:t>
            </a:r>
            <a:r>
              <a:rPr lang="es-SV" altLang="ko-KR" sz="2400" dirty="0">
                <a:ea typeface="굴림" charset="-127"/>
              </a:rPr>
              <a:t>, </a:t>
            </a:r>
            <a:r>
              <a:rPr lang="es-SV" altLang="ko-KR" sz="2400" dirty="0" err="1">
                <a:ea typeface="굴림" charset="-127"/>
              </a:rPr>
              <a:t>whoever</a:t>
            </a:r>
            <a:r>
              <a:rPr lang="es-SV" altLang="ko-KR" sz="2400" dirty="0">
                <a:ea typeface="굴림" charset="-127"/>
              </a:rPr>
              <a:t> </a:t>
            </a:r>
            <a:r>
              <a:rPr lang="es-SV" altLang="ko-KR" sz="2400" dirty="0" err="1">
                <a:ea typeface="굴림" charset="-127"/>
              </a:rPr>
              <a:t>asked</a:t>
            </a:r>
            <a:r>
              <a:rPr lang="es-SV" altLang="ko-KR" sz="2400" dirty="0">
                <a:ea typeface="굴림" charset="-127"/>
              </a:rPr>
              <a:t> </a:t>
            </a:r>
            <a:r>
              <a:rPr lang="es-SV" altLang="ko-KR" sz="2400" dirty="0" err="1">
                <a:ea typeface="굴림" charset="-127"/>
              </a:rPr>
              <a:t>the</a:t>
            </a:r>
            <a:r>
              <a:rPr lang="es-SV" altLang="ko-KR" sz="2400" dirty="0">
                <a:ea typeface="굴림" charset="-127"/>
              </a:rPr>
              <a:t> </a:t>
            </a:r>
            <a:r>
              <a:rPr lang="es-SV" altLang="ko-KR" sz="2400" dirty="0" err="1">
                <a:ea typeface="굴림" charset="-127"/>
              </a:rPr>
              <a:t>question</a:t>
            </a:r>
            <a:r>
              <a:rPr lang="es-SV" altLang="ko-KR" sz="2400" dirty="0">
                <a:ea typeface="굴림" charset="-127"/>
              </a:rPr>
              <a:t> </a:t>
            </a:r>
            <a:r>
              <a:rPr lang="es-SV" altLang="ko-KR" sz="2400" dirty="0" err="1">
                <a:ea typeface="굴림" charset="-127"/>
              </a:rPr>
              <a:t>knows</a:t>
            </a:r>
            <a:r>
              <a:rPr lang="es-SV" altLang="ko-KR" sz="2400" dirty="0">
                <a:ea typeface="굴림" charset="-127"/>
              </a:rPr>
              <a:t> </a:t>
            </a:r>
            <a:r>
              <a:rPr lang="es-SV" altLang="ko-KR" sz="2400" dirty="0" err="1">
                <a:ea typeface="굴림" charset="-127"/>
              </a:rPr>
              <a:t>the</a:t>
            </a:r>
            <a:r>
              <a:rPr lang="es-SV" altLang="ko-KR" sz="2400" dirty="0">
                <a:ea typeface="굴림" charset="-127"/>
              </a:rPr>
              <a:t> </a:t>
            </a:r>
            <a:r>
              <a:rPr lang="es-SV" altLang="ko-KR" sz="2400" dirty="0" err="1">
                <a:ea typeface="굴림" charset="-127"/>
              </a:rPr>
              <a:t>answer</a:t>
            </a:r>
            <a:r>
              <a:rPr lang="es-SV" altLang="ko-KR" sz="2400" dirty="0">
                <a:ea typeface="굴림" charset="-127"/>
              </a:rPr>
              <a:t>.</a:t>
            </a:r>
          </a:p>
          <a:p>
            <a:pPr eaLnBrk="1" hangingPunct="1"/>
            <a:endParaRPr lang="en-US" dirty="0"/>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28</a:t>
            </a:fld>
            <a:endParaRPr lang="en-US" altLang="ko-K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381000"/>
            <a:ext cx="8385175" cy="898525"/>
          </a:xfrm>
        </p:spPr>
        <p:txBody>
          <a:bodyPr/>
          <a:lstStyle/>
          <a:p>
            <a:pPr algn="ctr" eaLnBrk="1" hangingPunct="1"/>
            <a:r>
              <a:rPr lang="es-SV" altLang="ko-KR" u="sng" dirty="0">
                <a:ea typeface="굴림" charset="-127"/>
              </a:rPr>
              <a:t>Open-</a:t>
            </a:r>
            <a:r>
              <a:rPr lang="es-SV" altLang="ko-KR" u="sng" dirty="0" err="1">
                <a:ea typeface="굴림" charset="-127"/>
              </a:rPr>
              <a:t>Ended</a:t>
            </a:r>
            <a:r>
              <a:rPr lang="es-SV" altLang="ko-KR" u="sng" dirty="0">
                <a:ea typeface="굴림" charset="-127"/>
              </a:rPr>
              <a:t> </a:t>
            </a:r>
            <a:r>
              <a:rPr lang="es-SV" altLang="ko-KR" u="sng" dirty="0" err="1">
                <a:ea typeface="굴림" charset="-127"/>
              </a:rPr>
              <a:t>Questions</a:t>
            </a:r>
            <a:r>
              <a:rPr lang="es-SV" altLang="ko-KR" u="sng" dirty="0">
                <a:ea typeface="굴림" charset="-127"/>
              </a:rPr>
              <a:t>:</a:t>
            </a:r>
          </a:p>
        </p:txBody>
      </p:sp>
      <p:sp>
        <p:nvSpPr>
          <p:cNvPr id="31747" name="Rectangle 3"/>
          <p:cNvSpPr>
            <a:spLocks noGrp="1" noChangeArrowheads="1"/>
          </p:cNvSpPr>
          <p:nvPr>
            <p:ph idx="1"/>
          </p:nvPr>
        </p:nvSpPr>
        <p:spPr>
          <a:xfrm>
            <a:off x="906102" y="2486887"/>
            <a:ext cx="7772400" cy="3429000"/>
          </a:xfrm>
        </p:spPr>
        <p:txBody>
          <a:bodyPr>
            <a:noAutofit/>
          </a:bodyPr>
          <a:lstStyle/>
          <a:p>
            <a:pPr marL="342900" indent="-342900" eaLnBrk="1" hangingPunct="1"/>
            <a:r>
              <a:rPr lang="es-SV" altLang="ko-KR" sz="2400" dirty="0" err="1">
                <a:ea typeface="굴림" charset="-127"/>
              </a:rPr>
              <a:t>Appropriate</a:t>
            </a:r>
            <a:r>
              <a:rPr lang="es-SV" altLang="ko-KR" sz="2400" dirty="0">
                <a:ea typeface="굴림" charset="-127"/>
              </a:rPr>
              <a:t> uses of </a:t>
            </a:r>
            <a:r>
              <a:rPr lang="es-SV" altLang="ko-KR" sz="2400" dirty="0" err="1">
                <a:ea typeface="굴림" charset="-127"/>
              </a:rPr>
              <a:t>questions</a:t>
            </a:r>
            <a:r>
              <a:rPr lang="es-SV" altLang="ko-KR" sz="2400" dirty="0">
                <a:ea typeface="굴림" charset="-127"/>
              </a:rPr>
              <a:t> are </a:t>
            </a:r>
            <a:r>
              <a:rPr lang="es-SV" altLang="ko-KR" sz="2400" dirty="0" err="1">
                <a:ea typeface="굴림" charset="-127"/>
              </a:rPr>
              <a:t>to</a:t>
            </a:r>
            <a:r>
              <a:rPr lang="es-SV" altLang="ko-KR" sz="2400" dirty="0">
                <a:ea typeface="굴림" charset="-127"/>
              </a:rPr>
              <a:t>:</a:t>
            </a:r>
          </a:p>
          <a:p>
            <a:pPr marL="0" indent="0" eaLnBrk="1" hangingPunct="1">
              <a:buNone/>
            </a:pPr>
            <a:endParaRPr lang="es-SV" altLang="ko-KR" sz="2400" dirty="0">
              <a:ea typeface="굴림" charset="-127"/>
            </a:endParaRPr>
          </a:p>
          <a:p>
            <a:pPr marL="1441450" lvl="4" indent="-342900" eaLnBrk="1" hangingPunct="1">
              <a:buFont typeface="Wingdings" pitchFamily="2" charset="2"/>
              <a:buNone/>
            </a:pPr>
            <a:r>
              <a:rPr lang="es-SV" altLang="ko-KR" sz="2400" dirty="0">
                <a:ea typeface="굴림" charset="-127"/>
              </a:rPr>
              <a:t>1. </a:t>
            </a:r>
            <a:r>
              <a:rPr lang="es-SV" altLang="ko-KR" sz="2400" dirty="0" err="1">
                <a:ea typeface="굴림" charset="-127"/>
              </a:rPr>
              <a:t>Obtain</a:t>
            </a:r>
            <a:r>
              <a:rPr lang="es-SV" altLang="ko-KR" sz="2400" dirty="0">
                <a:ea typeface="굴림" charset="-127"/>
              </a:rPr>
              <a:t> </a:t>
            </a:r>
            <a:r>
              <a:rPr lang="es-SV" altLang="ko-KR" sz="2400" dirty="0" err="1">
                <a:ea typeface="굴림" charset="-127"/>
              </a:rPr>
              <a:t>information</a:t>
            </a:r>
            <a:endParaRPr lang="es-SV" altLang="ko-KR" sz="2400" dirty="0">
              <a:ea typeface="굴림" charset="-127"/>
            </a:endParaRPr>
          </a:p>
          <a:p>
            <a:pPr marL="1441450" lvl="4" indent="-342900" eaLnBrk="1" hangingPunct="1"/>
            <a:endParaRPr lang="es-SV" altLang="ko-KR" sz="2400" dirty="0">
              <a:ea typeface="굴림" charset="-127"/>
            </a:endParaRPr>
          </a:p>
          <a:p>
            <a:pPr marL="1441450" lvl="4" indent="-342900" eaLnBrk="1" hangingPunct="1">
              <a:buFont typeface="Wingdings" pitchFamily="2" charset="2"/>
              <a:buNone/>
            </a:pPr>
            <a:r>
              <a:rPr lang="es-SV" altLang="ko-KR" sz="2400" dirty="0">
                <a:ea typeface="굴림" charset="-127"/>
              </a:rPr>
              <a:t>2. </a:t>
            </a:r>
            <a:r>
              <a:rPr lang="es-SV" altLang="ko-KR" sz="2400" dirty="0" err="1">
                <a:ea typeface="굴림" charset="-127"/>
              </a:rPr>
              <a:t>Clarify</a:t>
            </a:r>
            <a:endParaRPr lang="es-SV" altLang="ko-KR" sz="2400" dirty="0">
              <a:ea typeface="굴림" charset="-127"/>
            </a:endParaRPr>
          </a:p>
          <a:p>
            <a:pPr marL="1441450" lvl="4" indent="-342900" eaLnBrk="1" hangingPunct="1"/>
            <a:endParaRPr lang="es-SV" altLang="ko-KR" sz="2400" dirty="0">
              <a:ea typeface="굴림" charset="-127"/>
            </a:endParaRPr>
          </a:p>
          <a:p>
            <a:pPr marL="1441450" lvl="4" indent="-342900" eaLnBrk="1" hangingPunct="1">
              <a:buFont typeface="Wingdings" pitchFamily="2" charset="2"/>
              <a:buNone/>
            </a:pPr>
            <a:r>
              <a:rPr lang="es-SV" altLang="ko-KR" sz="2400" dirty="0">
                <a:ea typeface="굴림" charset="-127"/>
              </a:rPr>
              <a:t>3. </a:t>
            </a:r>
            <a:r>
              <a:rPr lang="es-SV" altLang="ko-KR" sz="2400" dirty="0" err="1">
                <a:ea typeface="굴림" charset="-127"/>
              </a:rPr>
              <a:t>Pinpoint</a:t>
            </a:r>
            <a:endParaRPr lang="es-SV" altLang="ko-KR" sz="2400" dirty="0">
              <a:ea typeface="굴림" charset="-127"/>
            </a:endParaRP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29</a:t>
            </a:fld>
            <a:endParaRPr lang="en-US" altLang="ko-K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45385-136A-048B-27A8-246A3445F11A}"/>
              </a:ext>
            </a:extLst>
          </p:cNvPr>
          <p:cNvSpPr>
            <a:spLocks noGrp="1"/>
          </p:cNvSpPr>
          <p:nvPr>
            <p:ph type="title"/>
          </p:nvPr>
        </p:nvSpPr>
        <p:spPr/>
        <p:txBody>
          <a:bodyPr/>
          <a:lstStyle/>
          <a:p>
            <a:pPr algn="ctr"/>
            <a:r>
              <a:rPr lang="en-US" dirty="0">
                <a:solidFill>
                  <a:schemeClr val="bg1"/>
                </a:solidFill>
              </a:rPr>
              <a:t>Reminders</a:t>
            </a:r>
          </a:p>
        </p:txBody>
      </p:sp>
      <p:sp>
        <p:nvSpPr>
          <p:cNvPr id="3" name="Slide Number Placeholder 2">
            <a:extLst>
              <a:ext uri="{FF2B5EF4-FFF2-40B4-BE49-F238E27FC236}">
                <a16:creationId xmlns:a16="http://schemas.microsoft.com/office/drawing/2014/main" id="{A114E6B1-9B0A-667C-60BE-93EE440799EB}"/>
              </a:ext>
            </a:extLst>
          </p:cNvPr>
          <p:cNvSpPr>
            <a:spLocks noGrp="1"/>
          </p:cNvSpPr>
          <p:nvPr>
            <p:ph type="sldNum" sz="quarter" idx="12"/>
          </p:nvPr>
        </p:nvSpPr>
        <p:spPr/>
        <p:txBody>
          <a:bodyPr/>
          <a:lstStyle/>
          <a:p>
            <a:pPr>
              <a:defRPr/>
            </a:pPr>
            <a:fld id="{6028BD34-6924-4F0C-8EBC-2D441874CE00}" type="slidenum">
              <a:rPr lang="ko-KR" altLang="en-US" smtClean="0"/>
              <a:pPr>
                <a:defRPr/>
              </a:pPr>
              <a:t>3</a:t>
            </a:fld>
            <a:endParaRPr lang="en-US" altLang="ko-KR"/>
          </a:p>
        </p:txBody>
      </p:sp>
      <p:sp>
        <p:nvSpPr>
          <p:cNvPr id="4" name="TextBox 3">
            <a:extLst>
              <a:ext uri="{FF2B5EF4-FFF2-40B4-BE49-F238E27FC236}">
                <a16:creationId xmlns:a16="http://schemas.microsoft.com/office/drawing/2014/main" id="{14006090-11EE-19D0-ADB4-B041AFA40D05}"/>
              </a:ext>
            </a:extLst>
          </p:cNvPr>
          <p:cNvSpPr txBox="1"/>
          <p:nvPr/>
        </p:nvSpPr>
        <p:spPr>
          <a:xfrm>
            <a:off x="533400" y="2547999"/>
            <a:ext cx="8458200" cy="3724096"/>
          </a:xfrm>
          <a:prstGeom prst="rect">
            <a:avLst/>
          </a:prstGeom>
          <a:noFill/>
        </p:spPr>
        <p:txBody>
          <a:bodyPr wrap="square" rtlCol="0">
            <a:spAutoFit/>
          </a:bodyPr>
          <a:lstStyle/>
          <a:p>
            <a:r>
              <a:rPr lang="en-US" sz="2000" dirty="0"/>
              <a:t>1. Check the syllabus for big assignments and the attendance policy</a:t>
            </a:r>
          </a:p>
          <a:p>
            <a:endParaRPr lang="en-US" sz="2000" dirty="0"/>
          </a:p>
          <a:p>
            <a:r>
              <a:rPr lang="en-US" sz="2000" dirty="0"/>
              <a:t>2. There are 4 assignments left for the semester. </a:t>
            </a:r>
            <a:r>
              <a:rPr lang="en-US" sz="2000" b="1" i="1" dirty="0">
                <a:effectLst/>
              </a:rPr>
              <a:t>THESE ARE TO REPLACE MIDTERM AND FINAL EXAMS.  THEY WILL NOT BE ACCEPTED LATE.  PLEASE TAKE THESE SERIOUSLY.</a:t>
            </a:r>
            <a:r>
              <a:rPr lang="en-US" sz="2000" b="0" i="1" dirty="0">
                <a:effectLst/>
              </a:rPr>
              <a:t>  </a:t>
            </a:r>
          </a:p>
          <a:p>
            <a:endParaRPr lang="en-US" sz="2000" i="1" dirty="0"/>
          </a:p>
          <a:p>
            <a:r>
              <a:rPr lang="en-US" sz="2000" i="1" dirty="0"/>
              <a:t>3. </a:t>
            </a:r>
            <a:r>
              <a:rPr lang="en-US" sz="2000" dirty="0"/>
              <a:t>There are no readings for this class or weekly homework assignments. This allows you to have more time for bigger assignments.</a:t>
            </a:r>
          </a:p>
          <a:p>
            <a:endParaRPr lang="en-US" sz="1800" b="0" i="1" dirty="0">
              <a:effectLst/>
            </a:endParaRPr>
          </a:p>
          <a:p>
            <a:endParaRPr lang="en-US" i="1" dirty="0"/>
          </a:p>
        </p:txBody>
      </p:sp>
    </p:spTree>
    <p:extLst>
      <p:ext uri="{BB962C8B-B14F-4D97-AF65-F5344CB8AC3E}">
        <p14:creationId xmlns:p14="http://schemas.microsoft.com/office/powerpoint/2010/main" val="28561738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09600" y="274638"/>
            <a:ext cx="8077200" cy="1143000"/>
          </a:xfrm>
        </p:spPr>
        <p:txBody>
          <a:bodyPr/>
          <a:lstStyle/>
          <a:p>
            <a:pPr algn="ctr" eaLnBrk="1" hangingPunct="1"/>
            <a:r>
              <a:rPr lang="en-US" u="sng" dirty="0"/>
              <a:t>Rules for Open Questions</a:t>
            </a:r>
          </a:p>
        </p:txBody>
      </p:sp>
      <p:sp>
        <p:nvSpPr>
          <p:cNvPr id="52227" name="Rectangle 3"/>
          <p:cNvSpPr>
            <a:spLocks noGrp="1" noChangeArrowheads="1"/>
          </p:cNvSpPr>
          <p:nvPr>
            <p:ph idx="1"/>
          </p:nvPr>
        </p:nvSpPr>
        <p:spPr>
          <a:xfrm>
            <a:off x="762000" y="1905000"/>
            <a:ext cx="7772400" cy="4572000"/>
          </a:xfrm>
        </p:spPr>
        <p:txBody>
          <a:bodyPr>
            <a:normAutofit fontScale="92500"/>
          </a:bodyPr>
          <a:lstStyle/>
          <a:p>
            <a:pPr eaLnBrk="1" hangingPunct="1">
              <a:lnSpc>
                <a:spcPct val="115000"/>
              </a:lnSpc>
              <a:buFontTx/>
              <a:buNone/>
            </a:pPr>
            <a:r>
              <a:rPr lang="es-SV" altLang="ko-KR" sz="2400" dirty="0">
                <a:ea typeface="굴림" charset="-127"/>
              </a:rPr>
              <a:t>1. Do </a:t>
            </a:r>
            <a:r>
              <a:rPr lang="es-SV" altLang="ko-KR" sz="2400" dirty="0" err="1">
                <a:ea typeface="굴림" charset="-127"/>
              </a:rPr>
              <a:t>not</a:t>
            </a:r>
            <a:r>
              <a:rPr lang="es-SV" altLang="ko-KR" sz="2400" dirty="0">
                <a:ea typeface="굴림" charset="-127"/>
              </a:rPr>
              <a:t> </a:t>
            </a:r>
            <a:r>
              <a:rPr lang="es-SV" altLang="ko-KR" sz="2400" dirty="0" err="1">
                <a:ea typeface="굴림" charset="-127"/>
              </a:rPr>
              <a:t>ask</a:t>
            </a:r>
            <a:r>
              <a:rPr lang="es-SV" altLang="ko-KR" sz="2400" dirty="0">
                <a:ea typeface="굴림" charset="-127"/>
              </a:rPr>
              <a:t> </a:t>
            </a:r>
            <a:r>
              <a:rPr lang="es-SV" altLang="ko-KR" sz="2400" dirty="0" err="1">
                <a:ea typeface="굴림" charset="-127"/>
              </a:rPr>
              <a:t>too</a:t>
            </a:r>
            <a:r>
              <a:rPr lang="es-SV" altLang="ko-KR" sz="2400" dirty="0">
                <a:ea typeface="굴림" charset="-127"/>
              </a:rPr>
              <a:t> </a:t>
            </a:r>
            <a:r>
              <a:rPr lang="es-SV" altLang="ko-KR" sz="2400" dirty="0" err="1">
                <a:ea typeface="굴림" charset="-127"/>
              </a:rPr>
              <a:t>many</a:t>
            </a:r>
            <a:r>
              <a:rPr lang="es-SV" altLang="ko-KR" sz="2400" dirty="0">
                <a:ea typeface="굴림" charset="-127"/>
              </a:rPr>
              <a:t> </a:t>
            </a:r>
            <a:r>
              <a:rPr lang="es-SV" altLang="ko-KR" sz="2400" dirty="0" err="1">
                <a:ea typeface="굴림" charset="-127"/>
              </a:rPr>
              <a:t>questions</a:t>
            </a:r>
            <a:r>
              <a:rPr lang="es-SV" altLang="ko-KR" sz="2400" dirty="0">
                <a:ea typeface="굴림" charset="-127"/>
              </a:rPr>
              <a:t>. </a:t>
            </a:r>
          </a:p>
          <a:p>
            <a:pPr eaLnBrk="1" hangingPunct="1">
              <a:lnSpc>
                <a:spcPct val="115000"/>
              </a:lnSpc>
              <a:buFontTx/>
              <a:buNone/>
            </a:pPr>
            <a:r>
              <a:rPr lang="es-SV" altLang="ko-KR" sz="2400" dirty="0">
                <a:ea typeface="굴림" charset="-127"/>
              </a:rPr>
              <a:t>2. Ask </a:t>
            </a:r>
            <a:r>
              <a:rPr lang="es-SV" altLang="ko-KR" sz="2400" dirty="0" err="1">
                <a:ea typeface="굴림" charset="-127"/>
              </a:rPr>
              <a:t>questions</a:t>
            </a:r>
            <a:r>
              <a:rPr lang="es-SV" altLang="ko-KR" sz="2400" dirty="0">
                <a:ea typeface="굴림" charset="-127"/>
              </a:rPr>
              <a:t> </a:t>
            </a:r>
            <a:r>
              <a:rPr lang="es-SV" altLang="ko-KR" sz="2400" dirty="0" err="1">
                <a:ea typeface="굴림" charset="-127"/>
              </a:rPr>
              <a:t>that</a:t>
            </a:r>
            <a:r>
              <a:rPr lang="es-SV" altLang="ko-KR" sz="2400" dirty="0">
                <a:ea typeface="굴림" charset="-127"/>
              </a:rPr>
              <a:t> </a:t>
            </a:r>
            <a:r>
              <a:rPr lang="es-SV" altLang="ko-KR" sz="2400" dirty="0" err="1">
                <a:ea typeface="굴림" charset="-127"/>
              </a:rPr>
              <a:t>serve</a:t>
            </a:r>
            <a:r>
              <a:rPr lang="es-SV" altLang="ko-KR" sz="2400" dirty="0">
                <a:ea typeface="굴림" charset="-127"/>
              </a:rPr>
              <a:t> a </a:t>
            </a:r>
            <a:r>
              <a:rPr lang="es-SV" altLang="ko-KR" sz="2400" dirty="0" err="1">
                <a:ea typeface="굴림" charset="-127"/>
              </a:rPr>
              <a:t>purpose</a:t>
            </a:r>
            <a:r>
              <a:rPr lang="es-SV" altLang="ko-KR" sz="2400" dirty="0">
                <a:ea typeface="굴림" charset="-127"/>
              </a:rPr>
              <a:t>.</a:t>
            </a:r>
          </a:p>
          <a:p>
            <a:pPr eaLnBrk="1" hangingPunct="1">
              <a:lnSpc>
                <a:spcPct val="115000"/>
              </a:lnSpc>
              <a:buFontTx/>
              <a:buNone/>
            </a:pPr>
            <a:r>
              <a:rPr lang="es-SV" altLang="ko-KR" sz="2400" dirty="0">
                <a:ea typeface="굴림" charset="-127"/>
              </a:rPr>
              <a:t>3. </a:t>
            </a:r>
            <a:r>
              <a:rPr lang="es-SV" altLang="ko-KR" sz="2400" dirty="0" err="1">
                <a:ea typeface="굴림" charset="-127"/>
              </a:rPr>
              <a:t>Don</a:t>
            </a:r>
            <a:r>
              <a:rPr lang="es-SV" altLang="ko-KR" sz="2400" dirty="0" err="1">
                <a:latin typeface="Arial" charset="0"/>
                <a:ea typeface="굴림" charset="-127"/>
              </a:rPr>
              <a:t>’</a:t>
            </a:r>
            <a:r>
              <a:rPr lang="es-SV" altLang="ko-KR" sz="2400" dirty="0" err="1">
                <a:ea typeface="굴림" charset="-127"/>
              </a:rPr>
              <a:t>t</a:t>
            </a:r>
            <a:r>
              <a:rPr lang="es-SV" altLang="ko-KR" sz="2400" dirty="0">
                <a:ea typeface="굴림" charset="-127"/>
              </a:rPr>
              <a:t> </a:t>
            </a:r>
            <a:r>
              <a:rPr lang="es-SV" altLang="ko-KR" sz="2400" dirty="0" err="1">
                <a:ea typeface="굴림" charset="-127"/>
              </a:rPr>
              <a:t>ask</a:t>
            </a:r>
            <a:r>
              <a:rPr lang="es-SV" altLang="ko-KR" sz="2400" dirty="0">
                <a:ea typeface="굴림" charset="-127"/>
              </a:rPr>
              <a:t> </a:t>
            </a:r>
            <a:r>
              <a:rPr lang="es-SV" altLang="ko-KR" sz="2400" u="sng" dirty="0" err="1">
                <a:ea typeface="굴림" charset="-127"/>
              </a:rPr>
              <a:t>closed</a:t>
            </a:r>
            <a:r>
              <a:rPr lang="es-SV" altLang="ko-KR" sz="2400" u="sng" dirty="0">
                <a:ea typeface="굴림" charset="-127"/>
              </a:rPr>
              <a:t> </a:t>
            </a:r>
            <a:r>
              <a:rPr lang="es-SV" altLang="ko-KR" sz="2400" u="sng" dirty="0" err="1">
                <a:ea typeface="굴림" charset="-127"/>
              </a:rPr>
              <a:t>questions</a:t>
            </a:r>
            <a:r>
              <a:rPr lang="es-SV" altLang="ko-KR" sz="2400" dirty="0">
                <a:ea typeface="굴림" charset="-127"/>
              </a:rPr>
              <a:t> </a:t>
            </a:r>
            <a:r>
              <a:rPr lang="es-SV" altLang="ko-KR" sz="2400" dirty="0" err="1">
                <a:ea typeface="굴림" charset="-127"/>
              </a:rPr>
              <a:t>that</a:t>
            </a:r>
            <a:r>
              <a:rPr lang="es-SV" altLang="ko-KR" sz="2400" dirty="0">
                <a:ea typeface="굴림" charset="-127"/>
              </a:rPr>
              <a:t> </a:t>
            </a:r>
            <a:r>
              <a:rPr lang="es-SV" altLang="ko-KR" sz="2400" dirty="0" err="1">
                <a:ea typeface="굴림" charset="-127"/>
              </a:rPr>
              <a:t>call</a:t>
            </a:r>
            <a:r>
              <a:rPr lang="es-SV" altLang="ko-KR" sz="2400" dirty="0">
                <a:ea typeface="굴림" charset="-127"/>
              </a:rPr>
              <a:t> </a:t>
            </a:r>
            <a:r>
              <a:rPr lang="es-SV" altLang="ko-KR" sz="2400" dirty="0" err="1">
                <a:ea typeface="굴림" charset="-127"/>
              </a:rPr>
              <a:t>for</a:t>
            </a:r>
            <a:r>
              <a:rPr lang="es-SV" altLang="ko-KR" sz="2400" dirty="0">
                <a:ea typeface="굴림" charset="-127"/>
              </a:rPr>
              <a:t> </a:t>
            </a:r>
            <a:r>
              <a:rPr lang="es-SV" altLang="ko-KR" sz="2400" dirty="0">
                <a:latin typeface="Arial" charset="0"/>
                <a:ea typeface="굴림" charset="-127"/>
              </a:rPr>
              <a:t>“</a:t>
            </a:r>
            <a:r>
              <a:rPr lang="es-SV" altLang="ko-KR" sz="2400" dirty="0">
                <a:ea typeface="굴림" charset="-127"/>
              </a:rPr>
              <a:t>yes</a:t>
            </a:r>
            <a:r>
              <a:rPr lang="es-SV" altLang="ko-KR" sz="2400" dirty="0">
                <a:latin typeface="Arial" charset="0"/>
                <a:ea typeface="굴림" charset="-127"/>
              </a:rPr>
              <a:t>”</a:t>
            </a:r>
            <a:r>
              <a:rPr lang="es-SV" altLang="ko-KR" sz="2400" dirty="0">
                <a:ea typeface="굴림" charset="-127"/>
              </a:rPr>
              <a:t> </a:t>
            </a:r>
            <a:r>
              <a:rPr lang="es-SV" altLang="ko-KR" sz="2400" dirty="0" err="1">
                <a:ea typeface="굴림" charset="-127"/>
              </a:rPr>
              <a:t>or</a:t>
            </a:r>
            <a:r>
              <a:rPr lang="es-SV" altLang="ko-KR" sz="2400" dirty="0">
                <a:ea typeface="굴림" charset="-127"/>
              </a:rPr>
              <a:t> </a:t>
            </a:r>
            <a:r>
              <a:rPr lang="es-SV" altLang="ko-KR" sz="2400" dirty="0">
                <a:latin typeface="Arial" charset="0"/>
                <a:ea typeface="굴림" charset="-127"/>
              </a:rPr>
              <a:t>“</a:t>
            </a:r>
            <a:r>
              <a:rPr lang="es-SV" altLang="ko-KR" sz="2400" dirty="0">
                <a:ea typeface="굴림" charset="-127"/>
              </a:rPr>
              <a:t>no</a:t>
            </a:r>
            <a:r>
              <a:rPr lang="es-SV" altLang="ko-KR" sz="2400" dirty="0">
                <a:latin typeface="Arial" charset="0"/>
                <a:ea typeface="굴림" charset="-127"/>
              </a:rPr>
              <a:t>”</a:t>
            </a:r>
            <a:r>
              <a:rPr lang="es-SV" altLang="ko-KR" sz="2400" dirty="0">
                <a:ea typeface="굴림" charset="-127"/>
              </a:rPr>
              <a:t> </a:t>
            </a:r>
            <a:r>
              <a:rPr lang="es-SV" altLang="ko-KR" sz="2400" dirty="0" err="1">
                <a:ea typeface="굴림" charset="-127"/>
              </a:rPr>
              <a:t>answers</a:t>
            </a:r>
            <a:r>
              <a:rPr lang="es-SV" altLang="ko-KR" sz="2400" dirty="0">
                <a:ea typeface="굴림" charset="-127"/>
              </a:rPr>
              <a:t>.  </a:t>
            </a:r>
          </a:p>
          <a:p>
            <a:pPr eaLnBrk="1" hangingPunct="1">
              <a:lnSpc>
                <a:spcPct val="115000"/>
              </a:lnSpc>
              <a:buFontTx/>
              <a:buNone/>
            </a:pPr>
            <a:r>
              <a:rPr lang="es-SV" altLang="ko-KR" sz="2400" dirty="0">
                <a:ea typeface="굴림" charset="-127"/>
              </a:rPr>
              <a:t>4. Use </a:t>
            </a:r>
            <a:r>
              <a:rPr lang="es-SV" altLang="ko-KR" sz="2400" u="sng" dirty="0">
                <a:ea typeface="굴림" charset="-127"/>
              </a:rPr>
              <a:t>open-</a:t>
            </a:r>
            <a:r>
              <a:rPr lang="es-SV" altLang="ko-KR" sz="2400" u="sng" dirty="0" err="1">
                <a:ea typeface="굴림" charset="-127"/>
              </a:rPr>
              <a:t>ended</a:t>
            </a:r>
            <a:r>
              <a:rPr lang="es-SV" altLang="ko-KR" sz="2400" u="sng" dirty="0">
                <a:ea typeface="굴림" charset="-127"/>
              </a:rPr>
              <a:t> </a:t>
            </a:r>
            <a:r>
              <a:rPr lang="es-SV" altLang="ko-KR" sz="2400" u="sng" dirty="0" err="1">
                <a:ea typeface="굴림" charset="-127"/>
              </a:rPr>
              <a:t>questions</a:t>
            </a:r>
            <a:r>
              <a:rPr lang="es-SV" altLang="ko-KR" sz="2400" dirty="0">
                <a:ea typeface="굴림" charset="-127"/>
              </a:rPr>
              <a:t> </a:t>
            </a:r>
            <a:r>
              <a:rPr lang="es-SV" altLang="ko-KR" sz="2400" dirty="0" err="1">
                <a:ea typeface="굴림" charset="-127"/>
              </a:rPr>
              <a:t>that</a:t>
            </a:r>
            <a:r>
              <a:rPr lang="es-SV" altLang="ko-KR" sz="2400" dirty="0">
                <a:ea typeface="굴림" charset="-127"/>
              </a:rPr>
              <a:t>  </a:t>
            </a:r>
            <a:r>
              <a:rPr lang="es-SV" altLang="ko-KR" sz="2400" dirty="0" err="1">
                <a:ea typeface="굴림" charset="-127"/>
              </a:rPr>
              <a:t>encourage</a:t>
            </a:r>
            <a:r>
              <a:rPr lang="es-SV" altLang="ko-KR" sz="2400" dirty="0">
                <a:ea typeface="굴림" charset="-127"/>
              </a:rPr>
              <a:t> </a:t>
            </a:r>
            <a:r>
              <a:rPr lang="es-SV" altLang="ko-KR" sz="2400" dirty="0" err="1">
                <a:ea typeface="굴림" charset="-127"/>
              </a:rPr>
              <a:t>the</a:t>
            </a:r>
            <a:r>
              <a:rPr lang="es-SV" altLang="ko-KR" sz="2400" dirty="0">
                <a:ea typeface="굴림" charset="-127"/>
              </a:rPr>
              <a:t> </a:t>
            </a:r>
            <a:r>
              <a:rPr lang="es-SV" altLang="ko-KR" sz="2400" dirty="0" err="1">
                <a:ea typeface="굴림" charset="-127"/>
              </a:rPr>
              <a:t>student</a:t>
            </a:r>
            <a:r>
              <a:rPr lang="es-SV" altLang="ko-KR" sz="2400" dirty="0">
                <a:ea typeface="굴림" charset="-127"/>
              </a:rPr>
              <a:t> </a:t>
            </a:r>
            <a:r>
              <a:rPr lang="es-SV" altLang="ko-KR" sz="2400" dirty="0" err="1">
                <a:ea typeface="굴림" charset="-127"/>
              </a:rPr>
              <a:t>to</a:t>
            </a:r>
            <a:r>
              <a:rPr lang="es-SV" altLang="ko-KR" sz="2400" dirty="0">
                <a:ea typeface="굴림" charset="-127"/>
              </a:rPr>
              <a:t> </a:t>
            </a:r>
            <a:r>
              <a:rPr lang="es-SV" altLang="ko-KR" sz="2400" dirty="0" err="1">
                <a:ea typeface="굴림" charset="-127"/>
              </a:rPr>
              <a:t>answer</a:t>
            </a:r>
            <a:r>
              <a:rPr lang="es-SV" altLang="ko-KR" sz="2400" dirty="0">
                <a:ea typeface="굴림" charset="-127"/>
              </a:rPr>
              <a:t> </a:t>
            </a:r>
            <a:r>
              <a:rPr lang="es-SV" altLang="ko-KR" sz="2400" dirty="0" err="1">
                <a:ea typeface="굴림" charset="-127"/>
              </a:rPr>
              <a:t>from</a:t>
            </a:r>
            <a:r>
              <a:rPr lang="es-SV" altLang="ko-KR" sz="2400" dirty="0">
                <a:ea typeface="굴림" charset="-127"/>
              </a:rPr>
              <a:t> </a:t>
            </a:r>
            <a:r>
              <a:rPr lang="es-SV" altLang="ko-KR" sz="2400" dirty="0" err="1">
                <a:ea typeface="굴림" charset="-127"/>
              </a:rPr>
              <a:t>his</a:t>
            </a:r>
            <a:r>
              <a:rPr lang="es-SV" altLang="ko-KR" sz="2400" dirty="0">
                <a:ea typeface="굴림" charset="-127"/>
              </a:rPr>
              <a:t>/</a:t>
            </a:r>
            <a:r>
              <a:rPr lang="en-US" altLang="ko-KR" sz="2400" dirty="0">
                <a:ea typeface="굴림" charset="-127"/>
              </a:rPr>
              <a:t>her</a:t>
            </a:r>
            <a:r>
              <a:rPr lang="ko-KR" altLang="es-SV" sz="2400" dirty="0">
                <a:ea typeface="굴림" charset="-127"/>
              </a:rPr>
              <a:t> </a:t>
            </a:r>
            <a:r>
              <a:rPr lang="es-SV" altLang="ko-KR" sz="2400" dirty="0" err="1">
                <a:ea typeface="굴림" charset="-127"/>
              </a:rPr>
              <a:t>frame</a:t>
            </a:r>
            <a:r>
              <a:rPr lang="es-SV" altLang="ko-KR" sz="2400" dirty="0">
                <a:ea typeface="굴림" charset="-127"/>
              </a:rPr>
              <a:t> of </a:t>
            </a:r>
            <a:r>
              <a:rPr lang="es-SV" altLang="ko-KR" sz="2400" dirty="0" err="1">
                <a:ea typeface="굴림" charset="-127"/>
              </a:rPr>
              <a:t>reference</a:t>
            </a:r>
            <a:r>
              <a:rPr lang="es-SV" altLang="ko-KR" sz="2400" dirty="0">
                <a:ea typeface="굴림" charset="-127"/>
              </a:rPr>
              <a:t>.</a:t>
            </a:r>
          </a:p>
          <a:p>
            <a:pPr eaLnBrk="1" hangingPunct="1">
              <a:lnSpc>
                <a:spcPct val="115000"/>
              </a:lnSpc>
              <a:buFontTx/>
              <a:buNone/>
            </a:pPr>
            <a:r>
              <a:rPr lang="es-SV" altLang="ko-KR" sz="2400" dirty="0">
                <a:ea typeface="굴림" charset="-127"/>
              </a:rPr>
              <a:t>5. </a:t>
            </a:r>
            <a:r>
              <a:rPr lang="es-SV" altLang="ko-KR" sz="2400" dirty="0" err="1">
                <a:ea typeface="굴림" charset="-127"/>
              </a:rPr>
              <a:t>Good</a:t>
            </a:r>
            <a:r>
              <a:rPr lang="es-SV" altLang="ko-KR" sz="2400" dirty="0">
                <a:ea typeface="굴림" charset="-127"/>
              </a:rPr>
              <a:t> </a:t>
            </a:r>
            <a:r>
              <a:rPr lang="es-SV" altLang="ko-KR" sz="2400" dirty="0" err="1">
                <a:ea typeface="굴림" charset="-127"/>
              </a:rPr>
              <a:t>helpers</a:t>
            </a:r>
            <a:r>
              <a:rPr lang="es-SV" altLang="ko-KR" sz="2400" dirty="0">
                <a:ea typeface="굴림" charset="-127"/>
              </a:rPr>
              <a:t> </a:t>
            </a:r>
            <a:r>
              <a:rPr lang="es-SV" altLang="ko-KR" sz="2400" dirty="0" err="1">
                <a:ea typeface="굴림" charset="-127"/>
              </a:rPr>
              <a:t>don</a:t>
            </a:r>
            <a:r>
              <a:rPr lang="es-SV" altLang="ko-KR" sz="2400" dirty="0" err="1">
                <a:latin typeface="Arial" charset="0"/>
                <a:ea typeface="굴림" charset="-127"/>
              </a:rPr>
              <a:t>’</a:t>
            </a:r>
            <a:r>
              <a:rPr lang="es-SV" altLang="ko-KR" sz="2400" dirty="0" err="1">
                <a:ea typeface="굴림" charset="-127"/>
              </a:rPr>
              <a:t>t</a:t>
            </a:r>
            <a:r>
              <a:rPr lang="es-SV" altLang="ko-KR" sz="2400" dirty="0">
                <a:ea typeface="굴림" charset="-127"/>
              </a:rPr>
              <a:t> </a:t>
            </a:r>
            <a:r>
              <a:rPr lang="es-SV" altLang="ko-KR" sz="2400" dirty="0" err="1">
                <a:ea typeface="굴림" charset="-127"/>
              </a:rPr>
              <a:t>ask</a:t>
            </a:r>
            <a:r>
              <a:rPr lang="es-SV" altLang="ko-KR" sz="2400" dirty="0">
                <a:ea typeface="굴림" charset="-127"/>
              </a:rPr>
              <a:t> </a:t>
            </a:r>
            <a:r>
              <a:rPr lang="es-SV" altLang="ko-KR" sz="2400" dirty="0">
                <a:latin typeface="Arial" charset="0"/>
                <a:ea typeface="굴림" charset="-127"/>
              </a:rPr>
              <a:t>“</a:t>
            </a:r>
            <a:r>
              <a:rPr lang="es-SV" altLang="ko-KR" sz="2400" dirty="0" err="1">
                <a:ea typeface="굴림" charset="-127"/>
              </a:rPr>
              <a:t>Why</a:t>
            </a:r>
            <a:r>
              <a:rPr lang="es-SV" altLang="ko-KR" sz="2400" dirty="0">
                <a:ea typeface="굴림" charset="-127"/>
              </a:rPr>
              <a:t>?</a:t>
            </a:r>
            <a:r>
              <a:rPr lang="es-SV" altLang="ko-KR" sz="2400" dirty="0">
                <a:latin typeface="Arial" charset="0"/>
                <a:ea typeface="굴림" charset="-127"/>
              </a:rPr>
              <a:t>”</a:t>
            </a:r>
            <a:r>
              <a:rPr lang="es-SV" altLang="ko-KR" sz="2400" dirty="0">
                <a:ea typeface="굴림" charset="-127"/>
              </a:rPr>
              <a:t>.</a:t>
            </a:r>
          </a:p>
          <a:p>
            <a:pPr lvl="1" eaLnBrk="1" hangingPunct="1">
              <a:lnSpc>
                <a:spcPct val="115000"/>
              </a:lnSpc>
              <a:buFontTx/>
              <a:buChar char="-"/>
            </a:pPr>
            <a:r>
              <a:rPr lang="en-US" altLang="ko-KR" sz="2200" dirty="0">
                <a:ea typeface="굴림" charset="-127"/>
              </a:rPr>
              <a:t>They beg the answer “why not” or “I don’t know?” Often put folks on the defensive.</a:t>
            </a:r>
            <a:endParaRPr lang="en-US" sz="2200" dirty="0">
              <a:ea typeface="굴림" charset="-127"/>
            </a:endParaRP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30</a:t>
            </a:fld>
            <a:endParaRPr lang="en-US" altLang="ko-K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2227">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22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676942-F453-D78D-2A2D-CB49DA3558B8}"/>
              </a:ext>
            </a:extLst>
          </p:cNvPr>
          <p:cNvSpPr>
            <a:spLocks noGrp="1"/>
          </p:cNvSpPr>
          <p:nvPr>
            <p:ph type="sldNum" sz="quarter" idx="12"/>
          </p:nvPr>
        </p:nvSpPr>
        <p:spPr/>
        <p:txBody>
          <a:bodyPr/>
          <a:lstStyle/>
          <a:p>
            <a:pPr>
              <a:defRPr/>
            </a:pPr>
            <a:fld id="{BE1A610A-D3D4-4897-B95C-44B48C0EF45B}" type="slidenum">
              <a:rPr lang="ko-KR" altLang="en-US" smtClean="0"/>
              <a:pPr>
                <a:defRPr/>
              </a:pPr>
              <a:t>31</a:t>
            </a:fld>
            <a:endParaRPr lang="en-US" altLang="ko-KR"/>
          </a:p>
        </p:txBody>
      </p:sp>
      <p:pic>
        <p:nvPicPr>
          <p:cNvPr id="5122" name="Picture 2" descr="What are Open-Ended Questions? With Examples | by Reetika Gupta | Medium">
            <a:extLst>
              <a:ext uri="{FF2B5EF4-FFF2-40B4-BE49-F238E27FC236}">
                <a16:creationId xmlns:a16="http://schemas.microsoft.com/office/drawing/2014/main" id="{90599A07-8674-A665-BEE5-C02E8A8F7B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141884"/>
            <a:ext cx="8534400" cy="4787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7371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7064-5F5B-5AF7-F71B-C2F53B6618F5}"/>
              </a:ext>
            </a:extLst>
          </p:cNvPr>
          <p:cNvSpPr>
            <a:spLocks noGrp="1"/>
          </p:cNvSpPr>
          <p:nvPr>
            <p:ph type="title"/>
          </p:nvPr>
        </p:nvSpPr>
        <p:spPr>
          <a:xfrm>
            <a:off x="809997" y="76200"/>
            <a:ext cx="7524003" cy="1341438"/>
          </a:xfrm>
        </p:spPr>
        <p:txBody>
          <a:bodyPr/>
          <a:lstStyle/>
          <a:p>
            <a:r>
              <a:rPr lang="en-US" dirty="0"/>
              <a:t>What are Closed-Ended Questions?</a:t>
            </a:r>
          </a:p>
        </p:txBody>
      </p:sp>
      <p:pic>
        <p:nvPicPr>
          <p:cNvPr id="5" name="Online Media 4" title="What Are The Three Types Of Closed-Ended Questions?">
            <a:hlinkClick r:id="" action="ppaction://media"/>
            <a:extLst>
              <a:ext uri="{FF2B5EF4-FFF2-40B4-BE49-F238E27FC236}">
                <a16:creationId xmlns:a16="http://schemas.microsoft.com/office/drawing/2014/main" id="{F6197C47-C879-66D9-03EC-7A7B18CA1D9E}"/>
              </a:ext>
            </a:extLst>
          </p:cNvPr>
          <p:cNvPicPr>
            <a:picLocks noGrp="1" noRot="1" noChangeAspect="1"/>
          </p:cNvPicPr>
          <p:nvPr>
            <p:ph idx="1"/>
            <a:videoFile r:link="rId1"/>
          </p:nvPr>
        </p:nvPicPr>
        <p:blipFill>
          <a:blip r:embed="rId4"/>
          <a:stretch>
            <a:fillRect/>
          </a:stretch>
        </p:blipFill>
        <p:spPr>
          <a:xfrm>
            <a:off x="1354138" y="2222500"/>
            <a:ext cx="6437312" cy="3636963"/>
          </a:xfrm>
          <a:prstGeom prst="rect">
            <a:avLst/>
          </a:prstGeom>
        </p:spPr>
      </p:pic>
      <p:sp>
        <p:nvSpPr>
          <p:cNvPr id="4" name="Slide Number Placeholder 3">
            <a:extLst>
              <a:ext uri="{FF2B5EF4-FFF2-40B4-BE49-F238E27FC236}">
                <a16:creationId xmlns:a16="http://schemas.microsoft.com/office/drawing/2014/main" id="{52B4CE7D-3E3B-DE76-8F3B-93A24EC1A281}"/>
              </a:ext>
            </a:extLst>
          </p:cNvPr>
          <p:cNvSpPr>
            <a:spLocks noGrp="1"/>
          </p:cNvSpPr>
          <p:nvPr>
            <p:ph type="sldNum" sz="quarter" idx="12"/>
          </p:nvPr>
        </p:nvSpPr>
        <p:spPr/>
        <p:txBody>
          <a:bodyPr/>
          <a:lstStyle/>
          <a:p>
            <a:pPr>
              <a:defRPr/>
            </a:pPr>
            <a:fld id="{9B3473C2-F834-4AFA-B553-3F77C237981C}" type="slidenum">
              <a:rPr lang="ko-KR" altLang="en-US" smtClean="0"/>
              <a:pPr>
                <a:defRPr/>
              </a:pPr>
              <a:t>32</a:t>
            </a:fld>
            <a:endParaRPr lang="en-US" altLang="ko-KR"/>
          </a:p>
        </p:txBody>
      </p:sp>
    </p:spTree>
    <p:extLst>
      <p:ext uri="{BB962C8B-B14F-4D97-AF65-F5344CB8AC3E}">
        <p14:creationId xmlns:p14="http://schemas.microsoft.com/office/powerpoint/2010/main" val="113258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r>
              <a:rPr lang="en-US" sz="3600" u="sng" dirty="0"/>
              <a:t>Open &amp; Closed Questions:</a:t>
            </a:r>
          </a:p>
        </p:txBody>
      </p:sp>
      <p:sp>
        <p:nvSpPr>
          <p:cNvPr id="54275" name="Rectangle 3"/>
          <p:cNvSpPr>
            <a:spLocks noGrp="1" noChangeArrowheads="1"/>
          </p:cNvSpPr>
          <p:nvPr>
            <p:ph idx="1"/>
          </p:nvPr>
        </p:nvSpPr>
        <p:spPr>
          <a:xfrm>
            <a:off x="561600" y="2133600"/>
            <a:ext cx="7772400" cy="4451350"/>
          </a:xfrm>
        </p:spPr>
        <p:txBody>
          <a:bodyPr>
            <a:normAutofit/>
          </a:bodyPr>
          <a:lstStyle/>
          <a:p>
            <a:pPr marL="274320" indent="-274320" eaLnBrk="1" fontAlgn="auto" hangingPunct="1">
              <a:lnSpc>
                <a:spcPct val="90000"/>
              </a:lnSpc>
              <a:spcBef>
                <a:spcPts val="580"/>
              </a:spcBef>
              <a:spcAft>
                <a:spcPts val="0"/>
              </a:spcAft>
              <a:buFont typeface="Wingdings 2"/>
              <a:buChar char=""/>
              <a:defRPr/>
            </a:pPr>
            <a:r>
              <a:rPr lang="es-SV" altLang="ko-KR" sz="2800" u="sng" dirty="0" err="1">
                <a:ea typeface="굴림" pitchFamily="50" charset="-127"/>
              </a:rPr>
              <a:t>Closed</a:t>
            </a:r>
            <a:r>
              <a:rPr lang="es-SV" altLang="ko-KR" sz="2800" u="sng" dirty="0">
                <a:ea typeface="굴림" pitchFamily="50" charset="-127"/>
              </a:rPr>
              <a:t> </a:t>
            </a:r>
            <a:r>
              <a:rPr lang="es-SV" altLang="ko-KR" sz="2800" u="sng" dirty="0" err="1">
                <a:ea typeface="굴림" pitchFamily="50" charset="-127"/>
              </a:rPr>
              <a:t>Questions</a:t>
            </a:r>
            <a:r>
              <a:rPr lang="es-SV" altLang="ko-KR" sz="2800" u="sng" dirty="0">
                <a:ea typeface="굴림" pitchFamily="50" charset="-127"/>
              </a:rPr>
              <a:t>:</a:t>
            </a:r>
          </a:p>
          <a:p>
            <a:pPr marL="548640" lvl="1" eaLnBrk="1" fontAlgn="auto" hangingPunct="1">
              <a:lnSpc>
                <a:spcPct val="90000"/>
              </a:lnSpc>
              <a:spcBef>
                <a:spcPts val="370"/>
              </a:spcBef>
              <a:spcAft>
                <a:spcPts val="0"/>
              </a:spcAft>
              <a:buFont typeface="Wingdings 2"/>
              <a:buChar char=""/>
              <a:defRPr/>
            </a:pPr>
            <a:r>
              <a:rPr lang="es-SV" altLang="ko-KR" sz="1800" dirty="0" err="1">
                <a:ea typeface="굴림" pitchFamily="50" charset="-127"/>
              </a:rPr>
              <a:t>Start</a:t>
            </a:r>
            <a:r>
              <a:rPr lang="es-SV" altLang="ko-KR" sz="1800" dirty="0">
                <a:ea typeface="굴림" pitchFamily="50" charset="-127"/>
              </a:rPr>
              <a:t> </a:t>
            </a:r>
            <a:r>
              <a:rPr lang="es-SV" altLang="ko-KR" sz="1800" dirty="0" err="1">
                <a:ea typeface="굴림" pitchFamily="50" charset="-127"/>
              </a:rPr>
              <a:t>with</a:t>
            </a:r>
            <a:r>
              <a:rPr lang="es-SV" altLang="ko-KR" sz="1800" dirty="0">
                <a:ea typeface="굴림" pitchFamily="50" charset="-127"/>
              </a:rPr>
              <a:t> </a:t>
            </a:r>
            <a:r>
              <a:rPr lang="es-SV" altLang="ko-KR" sz="1800" dirty="0">
                <a:latin typeface="Arial" charset="0"/>
                <a:ea typeface="굴림" pitchFamily="50" charset="-127"/>
              </a:rPr>
              <a:t>“</a:t>
            </a:r>
            <a:r>
              <a:rPr lang="es-SV" altLang="ko-KR" sz="1800" dirty="0" err="1">
                <a:ea typeface="굴림" pitchFamily="50" charset="-127"/>
              </a:rPr>
              <a:t>Have</a:t>
            </a:r>
            <a:r>
              <a:rPr lang="es-SV" altLang="ko-KR" sz="1800" dirty="0">
                <a:ea typeface="굴림" pitchFamily="50" charset="-127"/>
              </a:rPr>
              <a:t> </a:t>
            </a:r>
            <a:r>
              <a:rPr lang="es-SV" altLang="ko-KR" sz="1800" dirty="0" err="1">
                <a:ea typeface="굴림" pitchFamily="50" charset="-127"/>
              </a:rPr>
              <a:t>you</a:t>
            </a:r>
            <a:r>
              <a:rPr lang="es-SV" altLang="ko-KR" sz="1800" dirty="0">
                <a:ea typeface="굴림" pitchFamily="50" charset="-127"/>
              </a:rPr>
              <a:t>...</a:t>
            </a:r>
            <a:r>
              <a:rPr lang="es-SV" altLang="ko-KR" sz="1800" dirty="0">
                <a:latin typeface="Arial" charset="0"/>
                <a:ea typeface="굴림" pitchFamily="50" charset="-127"/>
              </a:rPr>
              <a:t>”</a:t>
            </a:r>
            <a:r>
              <a:rPr lang="es-SV" altLang="ko-KR" sz="1800" dirty="0">
                <a:ea typeface="굴림" pitchFamily="50" charset="-127"/>
              </a:rPr>
              <a:t>, </a:t>
            </a:r>
            <a:r>
              <a:rPr lang="es-SV" altLang="ko-KR" sz="1800" dirty="0">
                <a:latin typeface="Arial" charset="0"/>
                <a:ea typeface="굴림" pitchFamily="50" charset="-127"/>
              </a:rPr>
              <a:t>“</a:t>
            </a:r>
            <a:r>
              <a:rPr lang="es-SV" altLang="ko-KR" sz="1800" dirty="0">
                <a:ea typeface="굴림" pitchFamily="50" charset="-127"/>
              </a:rPr>
              <a:t>Do </a:t>
            </a:r>
            <a:r>
              <a:rPr lang="es-SV" altLang="ko-KR" sz="1800" dirty="0" err="1">
                <a:ea typeface="굴림" pitchFamily="50" charset="-127"/>
              </a:rPr>
              <a:t>you</a:t>
            </a:r>
            <a:r>
              <a:rPr lang="es-SV" altLang="ko-KR" sz="1800" dirty="0">
                <a:ea typeface="굴림" pitchFamily="50" charset="-127"/>
              </a:rPr>
              <a:t>...</a:t>
            </a:r>
            <a:r>
              <a:rPr lang="es-SV" altLang="ko-KR" sz="1800" dirty="0">
                <a:latin typeface="Arial" charset="0"/>
                <a:ea typeface="굴림" pitchFamily="50" charset="-127"/>
              </a:rPr>
              <a:t>”</a:t>
            </a:r>
            <a:r>
              <a:rPr lang="es-SV" altLang="ko-KR" sz="1800" dirty="0">
                <a:ea typeface="굴림" pitchFamily="50" charset="-127"/>
              </a:rPr>
              <a:t>, </a:t>
            </a:r>
            <a:r>
              <a:rPr lang="es-SV" altLang="ko-KR" sz="1800" dirty="0">
                <a:latin typeface="Arial" charset="0"/>
                <a:ea typeface="굴림" pitchFamily="50" charset="-127"/>
              </a:rPr>
              <a:t>“</a:t>
            </a:r>
            <a:r>
              <a:rPr lang="es-SV" altLang="ko-KR" sz="1800" dirty="0">
                <a:ea typeface="굴림" pitchFamily="50" charset="-127"/>
              </a:rPr>
              <a:t>Are </a:t>
            </a:r>
            <a:r>
              <a:rPr lang="es-SV" altLang="ko-KR" sz="1800" dirty="0" err="1">
                <a:ea typeface="굴림" pitchFamily="50" charset="-127"/>
              </a:rPr>
              <a:t>you</a:t>
            </a:r>
            <a:r>
              <a:rPr lang="es-SV" altLang="ko-KR" sz="1800" dirty="0">
                <a:ea typeface="굴림" pitchFamily="50" charset="-127"/>
              </a:rPr>
              <a:t>...</a:t>
            </a:r>
            <a:r>
              <a:rPr lang="es-SV" altLang="ko-KR" sz="1800" dirty="0">
                <a:latin typeface="Arial" charset="0"/>
                <a:ea typeface="굴림" pitchFamily="50" charset="-127"/>
              </a:rPr>
              <a:t>”</a:t>
            </a:r>
            <a:r>
              <a:rPr lang="es-SV" altLang="ko-KR" sz="1800" dirty="0">
                <a:ea typeface="굴림" pitchFamily="50" charset="-127"/>
              </a:rPr>
              <a:t>, </a:t>
            </a:r>
            <a:r>
              <a:rPr lang="es-SV" altLang="ko-KR" sz="1800" dirty="0" err="1">
                <a:ea typeface="굴림" pitchFamily="50" charset="-127"/>
              </a:rPr>
              <a:t>or</a:t>
            </a:r>
            <a:r>
              <a:rPr lang="es-SV" altLang="ko-KR" sz="1800" dirty="0">
                <a:ea typeface="굴림" pitchFamily="50" charset="-127"/>
              </a:rPr>
              <a:t> </a:t>
            </a:r>
            <a:r>
              <a:rPr lang="es-SV" altLang="ko-KR" sz="1800" dirty="0" err="1">
                <a:ea typeface="굴림" pitchFamily="50" charset="-127"/>
              </a:rPr>
              <a:t>end</a:t>
            </a:r>
            <a:r>
              <a:rPr lang="es-SV" altLang="ko-KR" sz="1800" dirty="0">
                <a:ea typeface="굴림" pitchFamily="50" charset="-127"/>
              </a:rPr>
              <a:t> </a:t>
            </a:r>
            <a:r>
              <a:rPr lang="es-SV" altLang="ko-KR" sz="1800" dirty="0" err="1">
                <a:ea typeface="굴림" pitchFamily="50" charset="-127"/>
              </a:rPr>
              <a:t>with</a:t>
            </a:r>
            <a:r>
              <a:rPr lang="es-SV" altLang="ko-KR" sz="1800" dirty="0">
                <a:ea typeface="굴림" pitchFamily="50" charset="-127"/>
              </a:rPr>
              <a:t> </a:t>
            </a:r>
            <a:r>
              <a:rPr lang="es-SV" altLang="ko-KR" sz="1800" dirty="0">
                <a:latin typeface="Arial" charset="0"/>
                <a:ea typeface="굴림" pitchFamily="50" charset="-127"/>
              </a:rPr>
              <a:t>“</a:t>
            </a:r>
            <a:r>
              <a:rPr lang="es-SV" altLang="ko-KR" sz="1800" dirty="0" err="1">
                <a:ea typeface="굴림" pitchFamily="50" charset="-127"/>
              </a:rPr>
              <a:t>don</a:t>
            </a:r>
            <a:r>
              <a:rPr lang="es-SV" altLang="ko-KR" sz="1800" dirty="0" err="1">
                <a:latin typeface="Arial" charset="0"/>
                <a:ea typeface="굴림" pitchFamily="50" charset="-127"/>
              </a:rPr>
              <a:t>’</a:t>
            </a:r>
            <a:r>
              <a:rPr lang="es-SV" altLang="ko-KR" sz="1800" dirty="0" err="1">
                <a:ea typeface="굴림" pitchFamily="50" charset="-127"/>
              </a:rPr>
              <a:t>t</a:t>
            </a:r>
            <a:r>
              <a:rPr lang="es-SV" altLang="ko-KR" sz="1800" dirty="0">
                <a:ea typeface="굴림" pitchFamily="50" charset="-127"/>
              </a:rPr>
              <a:t> </a:t>
            </a:r>
            <a:r>
              <a:rPr lang="es-SV" altLang="ko-KR" sz="1800" dirty="0" err="1">
                <a:ea typeface="굴림" pitchFamily="50" charset="-127"/>
              </a:rPr>
              <a:t>you</a:t>
            </a:r>
            <a:r>
              <a:rPr lang="es-SV" altLang="ko-KR" sz="1800" dirty="0">
                <a:ea typeface="굴림" pitchFamily="50" charset="-127"/>
              </a:rPr>
              <a:t>?</a:t>
            </a:r>
            <a:r>
              <a:rPr lang="es-SV" altLang="ko-KR" sz="1800" dirty="0">
                <a:latin typeface="Arial" charset="0"/>
                <a:ea typeface="굴림" pitchFamily="50" charset="-127"/>
              </a:rPr>
              <a:t>”</a:t>
            </a:r>
            <a:r>
              <a:rPr lang="es-SV" altLang="ko-KR" sz="1800" dirty="0">
                <a:ea typeface="굴림" pitchFamily="50" charset="-127"/>
              </a:rPr>
              <a:t> </a:t>
            </a:r>
          </a:p>
          <a:p>
            <a:pPr marL="548640" lvl="1" eaLnBrk="1" fontAlgn="auto" hangingPunct="1">
              <a:lnSpc>
                <a:spcPct val="90000"/>
              </a:lnSpc>
              <a:spcBef>
                <a:spcPts val="370"/>
              </a:spcBef>
              <a:spcAft>
                <a:spcPts val="0"/>
              </a:spcAft>
              <a:buFont typeface="Wingdings 2"/>
              <a:buChar char=""/>
              <a:defRPr/>
            </a:pPr>
            <a:r>
              <a:rPr lang="es-SV" altLang="ko-KR" sz="1800" dirty="0" err="1">
                <a:ea typeface="굴림" pitchFamily="50" charset="-127"/>
              </a:rPr>
              <a:t>Answered</a:t>
            </a:r>
            <a:r>
              <a:rPr lang="es-SV" altLang="ko-KR" sz="1800" dirty="0">
                <a:ea typeface="굴림" pitchFamily="50" charset="-127"/>
              </a:rPr>
              <a:t> </a:t>
            </a:r>
            <a:r>
              <a:rPr lang="es-SV" altLang="ko-KR" sz="1800" dirty="0" err="1">
                <a:ea typeface="굴림" pitchFamily="50" charset="-127"/>
              </a:rPr>
              <a:t>by</a:t>
            </a:r>
            <a:r>
              <a:rPr lang="es-SV" altLang="ko-KR" sz="1800" dirty="0">
                <a:ea typeface="굴림" pitchFamily="50" charset="-127"/>
              </a:rPr>
              <a:t>: </a:t>
            </a:r>
            <a:r>
              <a:rPr lang="es-SV" altLang="ko-KR" sz="1800" dirty="0">
                <a:latin typeface="Arial" charset="0"/>
                <a:ea typeface="굴림" pitchFamily="50" charset="-127"/>
              </a:rPr>
              <a:t>“</a:t>
            </a:r>
            <a:r>
              <a:rPr lang="es-SV" altLang="ko-KR" sz="1800" dirty="0">
                <a:ea typeface="굴림" pitchFamily="50" charset="-127"/>
              </a:rPr>
              <a:t>Yes</a:t>
            </a:r>
            <a:r>
              <a:rPr lang="es-SV" altLang="ko-KR" sz="1800" dirty="0">
                <a:latin typeface="Arial" charset="0"/>
                <a:ea typeface="굴림" pitchFamily="50" charset="-127"/>
              </a:rPr>
              <a:t>”</a:t>
            </a:r>
            <a:r>
              <a:rPr lang="es-SV" altLang="ko-KR" sz="1800" dirty="0">
                <a:ea typeface="굴림" pitchFamily="50" charset="-127"/>
              </a:rPr>
              <a:t>, </a:t>
            </a:r>
            <a:r>
              <a:rPr lang="es-SV" altLang="ko-KR" sz="1800" dirty="0">
                <a:latin typeface="Arial" charset="0"/>
                <a:ea typeface="굴림" pitchFamily="50" charset="-127"/>
              </a:rPr>
              <a:t>“</a:t>
            </a:r>
            <a:r>
              <a:rPr lang="es-SV" altLang="ko-KR" sz="1800" dirty="0">
                <a:ea typeface="굴림" pitchFamily="50" charset="-127"/>
              </a:rPr>
              <a:t>No</a:t>
            </a:r>
            <a:r>
              <a:rPr lang="es-SV" altLang="ko-KR" sz="1800" dirty="0">
                <a:latin typeface="Arial" charset="0"/>
                <a:ea typeface="굴림" pitchFamily="50" charset="-127"/>
              </a:rPr>
              <a:t>”</a:t>
            </a:r>
            <a:r>
              <a:rPr lang="es-SV" altLang="ko-KR" sz="1800" dirty="0">
                <a:ea typeface="굴림" pitchFamily="50" charset="-127"/>
              </a:rPr>
              <a:t>, </a:t>
            </a:r>
            <a:r>
              <a:rPr lang="es-SV" altLang="ko-KR" sz="1800" dirty="0">
                <a:latin typeface="Arial" charset="0"/>
                <a:ea typeface="굴림" pitchFamily="50" charset="-127"/>
              </a:rPr>
              <a:t>“</a:t>
            </a:r>
            <a:r>
              <a:rPr lang="es-SV" altLang="ko-KR" sz="1800" dirty="0">
                <a:ea typeface="굴림" pitchFamily="50" charset="-127"/>
              </a:rPr>
              <a:t>I </a:t>
            </a:r>
            <a:r>
              <a:rPr lang="es-SV" altLang="ko-KR" sz="1800" dirty="0" err="1">
                <a:ea typeface="굴림" pitchFamily="50" charset="-127"/>
              </a:rPr>
              <a:t>don</a:t>
            </a:r>
            <a:r>
              <a:rPr lang="es-SV" altLang="ko-KR" sz="1800" dirty="0" err="1">
                <a:latin typeface="Arial" charset="0"/>
                <a:ea typeface="굴림" pitchFamily="50" charset="-127"/>
              </a:rPr>
              <a:t>’</a:t>
            </a:r>
            <a:r>
              <a:rPr lang="es-SV" altLang="ko-KR" sz="1800" dirty="0" err="1">
                <a:ea typeface="굴림" pitchFamily="50" charset="-127"/>
              </a:rPr>
              <a:t>t</a:t>
            </a:r>
            <a:r>
              <a:rPr lang="es-SV" altLang="ko-KR" sz="1800" dirty="0">
                <a:ea typeface="굴림" pitchFamily="50" charset="-127"/>
              </a:rPr>
              <a:t> </a:t>
            </a:r>
            <a:r>
              <a:rPr lang="es-SV" altLang="ko-KR" sz="1800" dirty="0" err="1">
                <a:ea typeface="굴림" pitchFamily="50" charset="-127"/>
              </a:rPr>
              <a:t>know</a:t>
            </a:r>
            <a:r>
              <a:rPr lang="es-SV" altLang="ko-KR" sz="1800" dirty="0">
                <a:ea typeface="굴림" pitchFamily="50" charset="-127"/>
              </a:rPr>
              <a:t>.</a:t>
            </a:r>
            <a:r>
              <a:rPr lang="es-SV" altLang="ko-KR" sz="1800" dirty="0">
                <a:latin typeface="Arial" charset="0"/>
                <a:ea typeface="굴림" pitchFamily="50" charset="-127"/>
              </a:rPr>
              <a:t>”</a:t>
            </a:r>
            <a:endParaRPr lang="es-SV" altLang="ko-KR" sz="1800" dirty="0">
              <a:ea typeface="굴림" pitchFamily="50" charset="-127"/>
            </a:endParaRPr>
          </a:p>
          <a:p>
            <a:pPr marL="548640" lvl="1" eaLnBrk="1" fontAlgn="auto" hangingPunct="1">
              <a:lnSpc>
                <a:spcPct val="90000"/>
              </a:lnSpc>
              <a:spcBef>
                <a:spcPts val="370"/>
              </a:spcBef>
              <a:spcAft>
                <a:spcPts val="0"/>
              </a:spcAft>
              <a:buFont typeface="Wingdings 2"/>
              <a:buChar char=""/>
              <a:defRPr/>
            </a:pPr>
            <a:r>
              <a:rPr lang="es-SV" altLang="ko-KR" sz="1800" u="sng" dirty="0" err="1">
                <a:ea typeface="굴림" pitchFamily="50" charset="-127"/>
              </a:rPr>
              <a:t>Example</a:t>
            </a:r>
            <a:r>
              <a:rPr lang="es-SV" altLang="ko-KR" sz="1800" dirty="0">
                <a:ea typeface="굴림" pitchFamily="50" charset="-127"/>
              </a:rPr>
              <a:t>: </a:t>
            </a:r>
            <a:r>
              <a:rPr lang="es-SV" altLang="ko-KR" sz="1800" dirty="0">
                <a:latin typeface="Arial" charset="0"/>
                <a:ea typeface="굴림" pitchFamily="50" charset="-127"/>
              </a:rPr>
              <a:t>“</a:t>
            </a:r>
            <a:r>
              <a:rPr lang="es-SV" altLang="ko-KR" sz="1800" dirty="0" err="1">
                <a:ea typeface="굴림" pitchFamily="50" charset="-127"/>
              </a:rPr>
              <a:t>You</a:t>
            </a:r>
            <a:r>
              <a:rPr lang="es-SV" altLang="ko-KR" sz="1800" dirty="0">
                <a:ea typeface="굴림" pitchFamily="50" charset="-127"/>
              </a:rPr>
              <a:t> </a:t>
            </a:r>
            <a:r>
              <a:rPr lang="es-SV" altLang="ko-KR" sz="1800" dirty="0" err="1">
                <a:ea typeface="굴림" pitchFamily="50" charset="-127"/>
              </a:rPr>
              <a:t>don</a:t>
            </a:r>
            <a:r>
              <a:rPr lang="es-SV" altLang="ko-KR" sz="1800" dirty="0" err="1">
                <a:latin typeface="Arial" charset="0"/>
                <a:ea typeface="굴림" pitchFamily="50" charset="-127"/>
              </a:rPr>
              <a:t>’</a:t>
            </a:r>
            <a:r>
              <a:rPr lang="es-SV" altLang="ko-KR" sz="1800" dirty="0" err="1">
                <a:ea typeface="굴림" pitchFamily="50" charset="-127"/>
              </a:rPr>
              <a:t>t</a:t>
            </a:r>
            <a:r>
              <a:rPr lang="es-SV" altLang="ko-KR" sz="1800" dirty="0">
                <a:ea typeface="굴림" pitchFamily="50" charset="-127"/>
              </a:rPr>
              <a:t> </a:t>
            </a:r>
            <a:r>
              <a:rPr lang="es-SV" altLang="ko-KR" sz="1800" dirty="0" err="1">
                <a:ea typeface="굴림" pitchFamily="50" charset="-127"/>
              </a:rPr>
              <a:t>like</a:t>
            </a:r>
            <a:r>
              <a:rPr lang="es-SV" altLang="ko-KR" sz="1800" dirty="0">
                <a:ea typeface="굴림" pitchFamily="50" charset="-127"/>
              </a:rPr>
              <a:t> </a:t>
            </a:r>
            <a:r>
              <a:rPr lang="es-SV" altLang="ko-KR" sz="1800" dirty="0" err="1">
                <a:ea typeface="굴림" pitchFamily="50" charset="-127"/>
              </a:rPr>
              <a:t>school</a:t>
            </a:r>
            <a:r>
              <a:rPr lang="es-SV" altLang="ko-KR" sz="1800" dirty="0">
                <a:ea typeface="굴림" pitchFamily="50" charset="-127"/>
              </a:rPr>
              <a:t>, do </a:t>
            </a:r>
            <a:r>
              <a:rPr lang="es-SV" altLang="ko-KR" sz="1800" dirty="0" err="1">
                <a:ea typeface="굴림" pitchFamily="50" charset="-127"/>
              </a:rPr>
              <a:t>you</a:t>
            </a:r>
            <a:r>
              <a:rPr lang="es-SV" altLang="ko-KR" sz="1800" dirty="0">
                <a:ea typeface="굴림" pitchFamily="50" charset="-127"/>
              </a:rPr>
              <a:t>?</a:t>
            </a:r>
            <a:r>
              <a:rPr lang="es-SV" altLang="ko-KR" sz="1800" dirty="0">
                <a:latin typeface="Arial" charset="0"/>
                <a:ea typeface="굴림" pitchFamily="50" charset="-127"/>
              </a:rPr>
              <a:t>”</a:t>
            </a:r>
            <a:r>
              <a:rPr lang="es-SV" altLang="ko-KR" sz="1800" dirty="0">
                <a:ea typeface="굴림" pitchFamily="50" charset="-127"/>
              </a:rPr>
              <a:t> (vague &amp; </a:t>
            </a:r>
            <a:r>
              <a:rPr lang="es-SV" altLang="ko-KR" sz="1800" dirty="0" err="1">
                <a:ea typeface="굴림" pitchFamily="50" charset="-127"/>
              </a:rPr>
              <a:t>closed</a:t>
            </a:r>
            <a:r>
              <a:rPr lang="es-SV" altLang="ko-KR" sz="1800" dirty="0">
                <a:ea typeface="굴림" pitchFamily="50" charset="-127"/>
              </a:rPr>
              <a:t>)</a:t>
            </a:r>
          </a:p>
          <a:p>
            <a:pPr marL="548640" lvl="1" eaLnBrk="1" fontAlgn="auto" hangingPunct="1">
              <a:lnSpc>
                <a:spcPct val="90000"/>
              </a:lnSpc>
              <a:spcBef>
                <a:spcPts val="370"/>
              </a:spcBef>
              <a:spcAft>
                <a:spcPts val="0"/>
              </a:spcAft>
              <a:buFont typeface="Wingdings 2"/>
              <a:buChar char=""/>
              <a:defRPr/>
            </a:pPr>
            <a:endParaRPr lang="es-SV" altLang="ko-KR" sz="2400" dirty="0">
              <a:ea typeface="굴림" pitchFamily="50" charset="-127"/>
            </a:endParaRPr>
          </a:p>
          <a:p>
            <a:pPr marL="274320" indent="-274320" eaLnBrk="1" fontAlgn="auto" hangingPunct="1">
              <a:lnSpc>
                <a:spcPct val="90000"/>
              </a:lnSpc>
              <a:spcBef>
                <a:spcPts val="580"/>
              </a:spcBef>
              <a:spcAft>
                <a:spcPts val="0"/>
              </a:spcAft>
              <a:buFont typeface="Wingdings 2"/>
              <a:buChar char=""/>
              <a:defRPr/>
            </a:pPr>
            <a:r>
              <a:rPr lang="es-SV" altLang="ko-KR" sz="2800" u="sng" dirty="0">
                <a:ea typeface="굴림" pitchFamily="50" charset="-127"/>
              </a:rPr>
              <a:t>Open </a:t>
            </a:r>
            <a:r>
              <a:rPr lang="es-SV" altLang="ko-KR" sz="2800" u="sng" dirty="0" err="1">
                <a:ea typeface="굴림" pitchFamily="50" charset="-127"/>
              </a:rPr>
              <a:t>Questions</a:t>
            </a:r>
            <a:r>
              <a:rPr lang="es-SV" altLang="ko-KR" sz="2800" u="sng" dirty="0">
                <a:ea typeface="굴림" pitchFamily="50" charset="-127"/>
              </a:rPr>
              <a:t>:</a:t>
            </a:r>
          </a:p>
          <a:p>
            <a:pPr marL="548640" lvl="1" eaLnBrk="1" fontAlgn="auto" hangingPunct="1">
              <a:lnSpc>
                <a:spcPct val="90000"/>
              </a:lnSpc>
              <a:spcBef>
                <a:spcPts val="370"/>
              </a:spcBef>
              <a:spcAft>
                <a:spcPts val="0"/>
              </a:spcAft>
              <a:buFont typeface="Wingdings 2"/>
              <a:buChar char=""/>
              <a:defRPr/>
            </a:pPr>
            <a:r>
              <a:rPr lang="es-SV" altLang="ko-KR" sz="1800" dirty="0" err="1">
                <a:ea typeface="굴림" pitchFamily="50" charset="-127"/>
              </a:rPr>
              <a:t>They</a:t>
            </a:r>
            <a:r>
              <a:rPr lang="es-SV" altLang="ko-KR" sz="1800" dirty="0">
                <a:ea typeface="굴림" pitchFamily="50" charset="-127"/>
              </a:rPr>
              <a:t> </a:t>
            </a:r>
            <a:r>
              <a:rPr lang="es-SV" altLang="ko-KR" sz="1800" dirty="0" err="1">
                <a:ea typeface="굴림" pitchFamily="50" charset="-127"/>
              </a:rPr>
              <a:t>ask</a:t>
            </a:r>
            <a:r>
              <a:rPr lang="es-SV" altLang="ko-KR" sz="1800" dirty="0">
                <a:ea typeface="굴림" pitchFamily="50" charset="-127"/>
              </a:rPr>
              <a:t> </a:t>
            </a:r>
            <a:r>
              <a:rPr lang="es-SV" altLang="ko-KR" sz="1800" dirty="0" err="1">
                <a:ea typeface="굴림" pitchFamily="50" charset="-127"/>
              </a:rPr>
              <a:t>for</a:t>
            </a:r>
            <a:r>
              <a:rPr lang="es-SV" altLang="ko-KR" sz="1800" dirty="0">
                <a:ea typeface="굴림" pitchFamily="50" charset="-127"/>
              </a:rPr>
              <a:t> </a:t>
            </a:r>
            <a:r>
              <a:rPr lang="es-SV" altLang="ko-KR" sz="1800" dirty="0" err="1">
                <a:ea typeface="굴림" pitchFamily="50" charset="-127"/>
              </a:rPr>
              <a:t>process</a:t>
            </a:r>
            <a:r>
              <a:rPr lang="es-SV" altLang="ko-KR" sz="1800" dirty="0">
                <a:ea typeface="굴림" pitchFamily="50" charset="-127"/>
              </a:rPr>
              <a:t> </a:t>
            </a:r>
            <a:r>
              <a:rPr lang="es-SV" altLang="ko-KR" sz="1800" dirty="0" err="1">
                <a:ea typeface="굴림" pitchFamily="50" charset="-127"/>
              </a:rPr>
              <a:t>information</a:t>
            </a:r>
            <a:r>
              <a:rPr lang="es-SV" altLang="ko-KR" sz="1800" dirty="0">
                <a:ea typeface="굴림" pitchFamily="50" charset="-127"/>
              </a:rPr>
              <a:t> and </a:t>
            </a:r>
            <a:r>
              <a:rPr lang="es-SV" altLang="ko-KR" sz="1800" dirty="0" err="1">
                <a:ea typeface="굴림" pitchFamily="50" charset="-127"/>
              </a:rPr>
              <a:t>allow</a:t>
            </a:r>
            <a:r>
              <a:rPr lang="es-SV" altLang="ko-KR" sz="1800" dirty="0">
                <a:ea typeface="굴림" pitchFamily="50" charset="-127"/>
              </a:rPr>
              <a:t> </a:t>
            </a:r>
            <a:r>
              <a:rPr lang="es-SV" altLang="ko-KR" sz="1800" dirty="0" err="1">
                <a:ea typeface="굴림" pitchFamily="50" charset="-127"/>
              </a:rPr>
              <a:t>the</a:t>
            </a:r>
            <a:r>
              <a:rPr lang="es-SV" altLang="ko-KR" sz="1800" dirty="0">
                <a:ea typeface="굴림" pitchFamily="50" charset="-127"/>
              </a:rPr>
              <a:t> </a:t>
            </a:r>
            <a:r>
              <a:rPr lang="es-SV" altLang="ko-KR" sz="1800" dirty="0" err="1">
                <a:ea typeface="굴림" pitchFamily="50" charset="-127"/>
              </a:rPr>
              <a:t>respondent</a:t>
            </a:r>
            <a:r>
              <a:rPr lang="es-SV" altLang="ko-KR" sz="1800" dirty="0">
                <a:ea typeface="굴림" pitchFamily="50" charset="-127"/>
              </a:rPr>
              <a:t> </a:t>
            </a:r>
            <a:r>
              <a:rPr lang="es-SV" altLang="ko-KR" sz="1800" dirty="0" err="1">
                <a:ea typeface="굴림" pitchFamily="50" charset="-127"/>
              </a:rPr>
              <a:t>to</a:t>
            </a:r>
            <a:r>
              <a:rPr lang="es-SV" altLang="ko-KR" sz="1800" dirty="0">
                <a:ea typeface="굴림" pitchFamily="50" charset="-127"/>
              </a:rPr>
              <a:t> </a:t>
            </a:r>
            <a:r>
              <a:rPr lang="es-SV" altLang="ko-KR" sz="1800" dirty="0" err="1">
                <a:ea typeface="굴림" pitchFamily="50" charset="-127"/>
              </a:rPr>
              <a:t>elaborate</a:t>
            </a:r>
            <a:r>
              <a:rPr lang="es-SV" altLang="ko-KR" sz="1800" dirty="0">
                <a:ea typeface="굴림" pitchFamily="50" charset="-127"/>
              </a:rPr>
              <a:t>.</a:t>
            </a:r>
          </a:p>
          <a:p>
            <a:pPr marL="548640" lvl="1" eaLnBrk="1" fontAlgn="auto" hangingPunct="1">
              <a:lnSpc>
                <a:spcPct val="90000"/>
              </a:lnSpc>
              <a:spcBef>
                <a:spcPts val="370"/>
              </a:spcBef>
              <a:spcAft>
                <a:spcPts val="0"/>
              </a:spcAft>
              <a:buFont typeface="Wingdings 2"/>
              <a:buChar char=""/>
              <a:defRPr/>
            </a:pPr>
            <a:r>
              <a:rPr lang="es-SV" altLang="ko-KR" sz="1800" dirty="0" err="1">
                <a:ea typeface="굴림" pitchFamily="50" charset="-127"/>
              </a:rPr>
              <a:t>They</a:t>
            </a:r>
            <a:r>
              <a:rPr lang="es-SV" altLang="ko-KR" sz="1800" dirty="0">
                <a:ea typeface="굴림" pitchFamily="50" charset="-127"/>
              </a:rPr>
              <a:t> </a:t>
            </a:r>
            <a:r>
              <a:rPr lang="es-SV" altLang="ko-KR" sz="1800" dirty="0" err="1">
                <a:ea typeface="굴림" pitchFamily="50" charset="-127"/>
              </a:rPr>
              <a:t>start</a:t>
            </a:r>
            <a:r>
              <a:rPr lang="es-SV" altLang="ko-KR" sz="1800" dirty="0">
                <a:ea typeface="굴림" pitchFamily="50" charset="-127"/>
              </a:rPr>
              <a:t> </a:t>
            </a:r>
            <a:r>
              <a:rPr lang="es-SV" altLang="ko-KR" sz="1800" dirty="0" err="1">
                <a:ea typeface="굴림" pitchFamily="50" charset="-127"/>
              </a:rPr>
              <a:t>with</a:t>
            </a:r>
            <a:r>
              <a:rPr lang="es-SV" altLang="ko-KR" sz="1800" dirty="0">
                <a:ea typeface="굴림" pitchFamily="50" charset="-127"/>
              </a:rPr>
              <a:t> </a:t>
            </a:r>
            <a:r>
              <a:rPr lang="es-SV" altLang="ko-KR" sz="1800" dirty="0">
                <a:latin typeface="Arial" charset="0"/>
                <a:ea typeface="굴림" pitchFamily="50" charset="-127"/>
              </a:rPr>
              <a:t>“</a:t>
            </a:r>
            <a:r>
              <a:rPr lang="es-SV" altLang="ko-KR" sz="1800" dirty="0" err="1">
                <a:ea typeface="굴림" pitchFamily="50" charset="-127"/>
              </a:rPr>
              <a:t>how</a:t>
            </a:r>
            <a:r>
              <a:rPr lang="es-SV" altLang="ko-KR" sz="1800" dirty="0">
                <a:latin typeface="Arial" charset="0"/>
                <a:ea typeface="굴림" pitchFamily="50" charset="-127"/>
              </a:rPr>
              <a:t>”</a:t>
            </a:r>
            <a:r>
              <a:rPr lang="es-SV" altLang="ko-KR" sz="1800" dirty="0">
                <a:ea typeface="굴림" pitchFamily="50" charset="-127"/>
              </a:rPr>
              <a:t>, </a:t>
            </a:r>
            <a:r>
              <a:rPr lang="es-SV" altLang="ko-KR" sz="1800" dirty="0">
                <a:latin typeface="Arial" charset="0"/>
                <a:ea typeface="굴림" pitchFamily="50" charset="-127"/>
              </a:rPr>
              <a:t>“</a:t>
            </a:r>
            <a:r>
              <a:rPr lang="es-SV" altLang="ko-KR" sz="1800" dirty="0" err="1">
                <a:ea typeface="굴림" pitchFamily="50" charset="-127"/>
              </a:rPr>
              <a:t>what</a:t>
            </a:r>
            <a:r>
              <a:rPr lang="es-SV" altLang="ko-KR" sz="1800" dirty="0">
                <a:latin typeface="Arial" charset="0"/>
                <a:ea typeface="굴림" pitchFamily="50" charset="-127"/>
              </a:rPr>
              <a:t>”</a:t>
            </a:r>
            <a:r>
              <a:rPr lang="es-SV" altLang="ko-KR" sz="1800" dirty="0">
                <a:ea typeface="굴림" pitchFamily="50" charset="-127"/>
              </a:rPr>
              <a:t>, and </a:t>
            </a:r>
            <a:r>
              <a:rPr lang="es-SV" altLang="ko-KR" sz="1800" dirty="0">
                <a:latin typeface="Arial" charset="0"/>
                <a:ea typeface="굴림" pitchFamily="50" charset="-127"/>
              </a:rPr>
              <a:t>“</a:t>
            </a:r>
            <a:r>
              <a:rPr lang="es-SV" altLang="ko-KR" sz="1800" dirty="0">
                <a:ea typeface="굴림" pitchFamily="50" charset="-127"/>
              </a:rPr>
              <a:t>in </a:t>
            </a:r>
            <a:r>
              <a:rPr lang="es-SV" altLang="ko-KR" sz="1800" dirty="0" err="1">
                <a:ea typeface="굴림" pitchFamily="50" charset="-127"/>
              </a:rPr>
              <a:t>what</a:t>
            </a:r>
            <a:r>
              <a:rPr lang="es-SV" altLang="ko-KR" sz="1800" dirty="0">
                <a:ea typeface="굴림" pitchFamily="50" charset="-127"/>
              </a:rPr>
              <a:t> </a:t>
            </a:r>
            <a:r>
              <a:rPr lang="es-SV" altLang="ko-KR" sz="1800" dirty="0" err="1">
                <a:ea typeface="굴림" pitchFamily="50" charset="-127"/>
              </a:rPr>
              <a:t>way</a:t>
            </a:r>
            <a:r>
              <a:rPr lang="es-SV" altLang="ko-KR" sz="1800" dirty="0">
                <a:ea typeface="굴림" pitchFamily="50" charset="-127"/>
              </a:rPr>
              <a:t>.</a:t>
            </a:r>
            <a:r>
              <a:rPr lang="es-SV" altLang="ko-KR" sz="1800" dirty="0">
                <a:latin typeface="Arial" charset="0"/>
                <a:ea typeface="굴림" pitchFamily="50" charset="-127"/>
              </a:rPr>
              <a:t>”</a:t>
            </a:r>
            <a:r>
              <a:rPr lang="es-SV" altLang="ko-KR" sz="1800" dirty="0">
                <a:ea typeface="굴림" pitchFamily="50" charset="-127"/>
              </a:rPr>
              <a:t> </a:t>
            </a:r>
            <a:r>
              <a:rPr lang="es-SV" altLang="ko-KR" sz="1800" dirty="0" err="1">
                <a:ea typeface="굴림" pitchFamily="50" charset="-127"/>
              </a:rPr>
              <a:t>These</a:t>
            </a:r>
            <a:r>
              <a:rPr lang="es-SV" altLang="ko-KR" sz="1800" dirty="0">
                <a:ea typeface="굴림" pitchFamily="50" charset="-127"/>
              </a:rPr>
              <a:t> </a:t>
            </a:r>
            <a:r>
              <a:rPr lang="es-SV" altLang="ko-KR" sz="1800" dirty="0" err="1">
                <a:ea typeface="굴림" pitchFamily="50" charset="-127"/>
              </a:rPr>
              <a:t>questions</a:t>
            </a:r>
            <a:r>
              <a:rPr lang="es-SV" altLang="ko-KR" sz="1800" dirty="0">
                <a:ea typeface="굴림" pitchFamily="50" charset="-127"/>
              </a:rPr>
              <a:t> </a:t>
            </a:r>
            <a:r>
              <a:rPr lang="es-SV" altLang="ko-KR" sz="1800" dirty="0" err="1">
                <a:ea typeface="굴림" pitchFamily="50" charset="-127"/>
              </a:rPr>
              <a:t>help</a:t>
            </a:r>
            <a:r>
              <a:rPr lang="es-SV" altLang="ko-KR" sz="1800" dirty="0">
                <a:ea typeface="굴림" pitchFamily="50" charset="-127"/>
              </a:rPr>
              <a:t> </a:t>
            </a:r>
            <a:r>
              <a:rPr lang="es-SV" altLang="ko-KR" sz="1800" dirty="0" err="1">
                <a:ea typeface="굴림" pitchFamily="50" charset="-127"/>
              </a:rPr>
              <a:t>the</a:t>
            </a:r>
            <a:r>
              <a:rPr lang="es-SV" altLang="ko-KR" sz="1800" dirty="0">
                <a:ea typeface="굴림" pitchFamily="50" charset="-127"/>
              </a:rPr>
              <a:t> </a:t>
            </a:r>
            <a:r>
              <a:rPr lang="es-SV" altLang="ko-KR" sz="1800" dirty="0" err="1">
                <a:ea typeface="굴림" pitchFamily="50" charset="-127"/>
              </a:rPr>
              <a:t>respondant</a:t>
            </a:r>
            <a:r>
              <a:rPr lang="es-SV" altLang="ko-KR" sz="1800" dirty="0">
                <a:ea typeface="굴림" pitchFamily="50" charset="-127"/>
              </a:rPr>
              <a:t> </a:t>
            </a:r>
            <a:r>
              <a:rPr lang="es-SV" altLang="ko-KR" sz="1800" dirty="0" err="1">
                <a:ea typeface="굴림" pitchFamily="50" charset="-127"/>
              </a:rPr>
              <a:t>specify</a:t>
            </a:r>
            <a:r>
              <a:rPr lang="es-SV" altLang="ko-KR" sz="1800" dirty="0">
                <a:ea typeface="굴림" pitchFamily="50" charset="-127"/>
              </a:rPr>
              <a:t>.</a:t>
            </a:r>
          </a:p>
          <a:p>
            <a:pPr marL="548640" lvl="1" eaLnBrk="1" fontAlgn="auto" hangingPunct="1">
              <a:lnSpc>
                <a:spcPct val="90000"/>
              </a:lnSpc>
              <a:spcBef>
                <a:spcPts val="370"/>
              </a:spcBef>
              <a:spcAft>
                <a:spcPts val="0"/>
              </a:spcAft>
              <a:buFont typeface="Wingdings 2"/>
              <a:buChar char=""/>
              <a:defRPr/>
            </a:pPr>
            <a:r>
              <a:rPr lang="es-SV" altLang="ko-KR" sz="1800" u="sng" dirty="0" err="1">
                <a:ea typeface="굴림" pitchFamily="50" charset="-127"/>
              </a:rPr>
              <a:t>Example</a:t>
            </a:r>
            <a:r>
              <a:rPr lang="es-SV" altLang="ko-KR" sz="1800" dirty="0">
                <a:ea typeface="굴림" pitchFamily="50" charset="-127"/>
              </a:rPr>
              <a:t>: </a:t>
            </a:r>
            <a:r>
              <a:rPr lang="es-SV" altLang="ko-KR" sz="1800" dirty="0">
                <a:latin typeface="Arial" charset="0"/>
                <a:ea typeface="굴림" pitchFamily="50" charset="-127"/>
              </a:rPr>
              <a:t>“</a:t>
            </a:r>
            <a:r>
              <a:rPr lang="es-SV" altLang="ko-KR" sz="1800" dirty="0" err="1">
                <a:ea typeface="굴림" pitchFamily="50" charset="-127"/>
              </a:rPr>
              <a:t>What</a:t>
            </a:r>
            <a:r>
              <a:rPr lang="es-SV" altLang="ko-KR" sz="1800" dirty="0">
                <a:ea typeface="굴림" pitchFamily="50" charset="-127"/>
              </a:rPr>
              <a:t> </a:t>
            </a:r>
            <a:r>
              <a:rPr lang="es-SV" altLang="ko-KR" sz="1800" dirty="0" err="1">
                <a:ea typeface="굴림" pitchFamily="50" charset="-127"/>
              </a:rPr>
              <a:t>is</a:t>
            </a:r>
            <a:r>
              <a:rPr lang="es-SV" altLang="ko-KR" sz="1800" dirty="0">
                <a:ea typeface="굴림" pitchFamily="50" charset="-127"/>
              </a:rPr>
              <a:t> </a:t>
            </a:r>
            <a:r>
              <a:rPr lang="es-SV" altLang="ko-KR" sz="1800" dirty="0" err="1">
                <a:ea typeface="굴림" pitchFamily="50" charset="-127"/>
              </a:rPr>
              <a:t>it</a:t>
            </a:r>
            <a:r>
              <a:rPr lang="es-SV" altLang="ko-KR" sz="1800" dirty="0">
                <a:ea typeface="굴림" pitchFamily="50" charset="-127"/>
              </a:rPr>
              <a:t> </a:t>
            </a:r>
            <a:r>
              <a:rPr lang="es-SV" altLang="ko-KR" sz="1800" dirty="0" err="1">
                <a:ea typeface="굴림" pitchFamily="50" charset="-127"/>
              </a:rPr>
              <a:t>about</a:t>
            </a:r>
            <a:r>
              <a:rPr lang="es-SV" altLang="ko-KR" sz="1800" dirty="0">
                <a:ea typeface="굴림" pitchFamily="50" charset="-127"/>
              </a:rPr>
              <a:t> </a:t>
            </a:r>
            <a:r>
              <a:rPr lang="es-SV" altLang="ko-KR" sz="1800" dirty="0" err="1">
                <a:ea typeface="굴림" pitchFamily="50" charset="-127"/>
              </a:rPr>
              <a:t>this</a:t>
            </a:r>
            <a:r>
              <a:rPr lang="es-SV" altLang="ko-KR" sz="1800" dirty="0">
                <a:ea typeface="굴림" pitchFamily="50" charset="-127"/>
              </a:rPr>
              <a:t> </a:t>
            </a:r>
            <a:r>
              <a:rPr lang="es-SV" altLang="ko-KR" sz="1800" dirty="0" err="1">
                <a:ea typeface="굴림" pitchFamily="50" charset="-127"/>
              </a:rPr>
              <a:t>school</a:t>
            </a:r>
            <a:r>
              <a:rPr lang="es-SV" altLang="ko-KR" sz="1800" dirty="0">
                <a:ea typeface="굴림" pitchFamily="50" charset="-127"/>
              </a:rPr>
              <a:t> </a:t>
            </a:r>
            <a:r>
              <a:rPr lang="es-SV" altLang="ko-KR" sz="1800" dirty="0" err="1">
                <a:ea typeface="굴림" pitchFamily="50" charset="-127"/>
              </a:rPr>
              <a:t>that</a:t>
            </a:r>
            <a:r>
              <a:rPr lang="es-SV" altLang="ko-KR" sz="1800" dirty="0">
                <a:ea typeface="굴림" pitchFamily="50" charset="-127"/>
              </a:rPr>
              <a:t> </a:t>
            </a:r>
            <a:r>
              <a:rPr lang="es-SV" altLang="ko-KR" sz="1800" dirty="0" err="1">
                <a:ea typeface="굴림" pitchFamily="50" charset="-127"/>
              </a:rPr>
              <a:t>you</a:t>
            </a:r>
            <a:r>
              <a:rPr lang="es-SV" altLang="ko-KR" sz="1800" dirty="0">
                <a:ea typeface="굴림" pitchFamily="50" charset="-127"/>
              </a:rPr>
              <a:t> </a:t>
            </a:r>
            <a:r>
              <a:rPr lang="es-SV" altLang="ko-KR" sz="1800" dirty="0" err="1">
                <a:ea typeface="굴림" pitchFamily="50" charset="-127"/>
              </a:rPr>
              <a:t>don</a:t>
            </a:r>
            <a:r>
              <a:rPr lang="es-SV" altLang="ko-KR" sz="1800" dirty="0" err="1">
                <a:latin typeface="Arial" charset="0"/>
                <a:ea typeface="굴림" pitchFamily="50" charset="-127"/>
              </a:rPr>
              <a:t>’</a:t>
            </a:r>
            <a:r>
              <a:rPr lang="es-SV" altLang="ko-KR" sz="1800" dirty="0" err="1">
                <a:ea typeface="굴림" pitchFamily="50" charset="-127"/>
              </a:rPr>
              <a:t>t</a:t>
            </a:r>
            <a:r>
              <a:rPr lang="es-SV" altLang="ko-KR" sz="1800" dirty="0">
                <a:ea typeface="굴림" pitchFamily="50" charset="-127"/>
              </a:rPr>
              <a:t> </a:t>
            </a:r>
            <a:r>
              <a:rPr lang="es-SV" altLang="ko-KR" sz="1800" dirty="0" err="1">
                <a:ea typeface="굴림" pitchFamily="50" charset="-127"/>
              </a:rPr>
              <a:t>like</a:t>
            </a:r>
            <a:r>
              <a:rPr lang="es-SV" altLang="ko-KR" sz="1800" dirty="0">
                <a:ea typeface="굴림" pitchFamily="50" charset="-127"/>
              </a:rPr>
              <a:t>?</a:t>
            </a:r>
            <a:r>
              <a:rPr lang="es-SV" altLang="ko-KR" sz="1800" dirty="0">
                <a:latin typeface="Arial" charset="0"/>
                <a:ea typeface="굴림" pitchFamily="50" charset="-127"/>
              </a:rPr>
              <a:t>”</a:t>
            </a:r>
            <a:r>
              <a:rPr lang="es-SV" altLang="ko-KR" sz="1800" dirty="0">
                <a:ea typeface="굴림" pitchFamily="50" charset="-127"/>
              </a:rPr>
              <a:t> (concrete &amp; open</a:t>
            </a:r>
            <a:r>
              <a:rPr lang="es-SV" altLang="ko-KR" sz="2400" dirty="0">
                <a:ea typeface="굴림" pitchFamily="50" charset="-127"/>
              </a:rPr>
              <a:t>)</a:t>
            </a:r>
            <a:endParaRPr lang="en-US" altLang="ko-KR" sz="2400" dirty="0">
              <a:ea typeface="굴림" pitchFamily="50" charset="-127"/>
              <a:cs typeface="Times New Roman" pitchFamily="18" charset="0"/>
            </a:endParaRP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33</a:t>
            </a:fld>
            <a:endParaRPr lang="en-US" altLang="ko-K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427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27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27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2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7922BA4-2378-B75C-4FF4-46ABF0895122}"/>
              </a:ext>
            </a:extLst>
          </p:cNvPr>
          <p:cNvSpPr>
            <a:spLocks noGrp="1"/>
          </p:cNvSpPr>
          <p:nvPr>
            <p:ph type="sldNum" sz="quarter" idx="12"/>
          </p:nvPr>
        </p:nvSpPr>
        <p:spPr/>
        <p:txBody>
          <a:bodyPr/>
          <a:lstStyle/>
          <a:p>
            <a:pPr>
              <a:defRPr/>
            </a:pPr>
            <a:fld id="{BE1A610A-D3D4-4897-B95C-44B48C0EF45B}" type="slidenum">
              <a:rPr lang="ko-KR" altLang="en-US" smtClean="0"/>
              <a:pPr>
                <a:defRPr/>
              </a:pPr>
              <a:t>34</a:t>
            </a:fld>
            <a:endParaRPr lang="en-US" altLang="ko-KR"/>
          </a:p>
        </p:txBody>
      </p:sp>
      <p:pic>
        <p:nvPicPr>
          <p:cNvPr id="6146" name="Picture 2" descr="Customer survey questions: Open-ended vs closed | MyCustomer">
            <a:extLst>
              <a:ext uri="{FF2B5EF4-FFF2-40B4-BE49-F238E27FC236}">
                <a16:creationId xmlns:a16="http://schemas.microsoft.com/office/drawing/2014/main" id="{5C0DEFC2-F6F7-5B4A-4E8A-CBA6DD6418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528637"/>
            <a:ext cx="6858000" cy="5800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9528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364D78-8C57-8FCC-E927-A05F6C6A302B}"/>
              </a:ext>
            </a:extLst>
          </p:cNvPr>
          <p:cNvSpPr>
            <a:spLocks noGrp="1"/>
          </p:cNvSpPr>
          <p:nvPr>
            <p:ph type="sldNum" sz="quarter" idx="12"/>
          </p:nvPr>
        </p:nvSpPr>
        <p:spPr/>
        <p:txBody>
          <a:bodyPr/>
          <a:lstStyle/>
          <a:p>
            <a:pPr>
              <a:defRPr/>
            </a:pPr>
            <a:fld id="{BE1A610A-D3D4-4897-B95C-44B48C0EF45B}" type="slidenum">
              <a:rPr lang="ko-KR" altLang="en-US" smtClean="0"/>
              <a:pPr>
                <a:defRPr/>
              </a:pPr>
              <a:t>35</a:t>
            </a:fld>
            <a:endParaRPr lang="en-US" altLang="ko-KR"/>
          </a:p>
        </p:txBody>
      </p:sp>
      <p:sp>
        <p:nvSpPr>
          <p:cNvPr id="3" name="TextBox 2">
            <a:extLst>
              <a:ext uri="{FF2B5EF4-FFF2-40B4-BE49-F238E27FC236}">
                <a16:creationId xmlns:a16="http://schemas.microsoft.com/office/drawing/2014/main" id="{714965E2-59CE-B68E-DC3B-E4C01DD59390}"/>
              </a:ext>
            </a:extLst>
          </p:cNvPr>
          <p:cNvSpPr txBox="1"/>
          <p:nvPr/>
        </p:nvSpPr>
        <p:spPr>
          <a:xfrm>
            <a:off x="762000" y="1164134"/>
            <a:ext cx="4876800" cy="5693866"/>
          </a:xfrm>
          <a:prstGeom prst="rect">
            <a:avLst/>
          </a:prstGeom>
          <a:noFill/>
        </p:spPr>
        <p:txBody>
          <a:bodyPr wrap="square" rtlCol="0">
            <a:spAutoFit/>
          </a:bodyPr>
          <a:lstStyle/>
          <a:p>
            <a:r>
              <a:rPr lang="en-US" sz="2800" dirty="0"/>
              <a:t>Video Questions: </a:t>
            </a:r>
          </a:p>
          <a:p>
            <a:endParaRPr lang="en-US" sz="2800" dirty="0"/>
          </a:p>
          <a:p>
            <a:r>
              <a:rPr lang="en-US" sz="2800" dirty="0"/>
              <a:t>*Pay attention to how the helper asks questions*</a:t>
            </a:r>
          </a:p>
          <a:p>
            <a:endParaRPr lang="en-US" sz="2800" dirty="0"/>
          </a:p>
          <a:p>
            <a:pPr marL="514350" indent="-514350">
              <a:buAutoNum type="arabicPeriod"/>
            </a:pPr>
            <a:r>
              <a:rPr lang="en-US" sz="2800" dirty="0"/>
              <a:t>What questions could the helper ask instead?</a:t>
            </a:r>
          </a:p>
          <a:p>
            <a:pPr marL="514350" indent="-514350">
              <a:buAutoNum type="arabicPeriod"/>
            </a:pPr>
            <a:endParaRPr lang="en-US" sz="2800" dirty="0"/>
          </a:p>
          <a:p>
            <a:pPr marL="514350" indent="-514350">
              <a:buAutoNum type="arabicPeriod"/>
            </a:pPr>
            <a:r>
              <a:rPr lang="en-US" sz="2800" dirty="0"/>
              <a:t>If you were the helper, what questions would you ask?</a:t>
            </a:r>
          </a:p>
          <a:p>
            <a:pPr marL="514350" indent="-514350">
              <a:buAutoNum type="arabicPeriod"/>
            </a:pPr>
            <a:endParaRPr lang="en-US" sz="2800" dirty="0"/>
          </a:p>
          <a:p>
            <a:pPr marL="514350" indent="-514350">
              <a:buAutoNum type="arabicPeriod"/>
            </a:pPr>
            <a:endParaRPr lang="en-US" sz="2800" dirty="0"/>
          </a:p>
        </p:txBody>
      </p:sp>
      <p:pic>
        <p:nvPicPr>
          <p:cNvPr id="8194" name="Picture 2" descr="Piece of paper and pencil design note concept Vector Image">
            <a:extLst>
              <a:ext uri="{FF2B5EF4-FFF2-40B4-BE49-F238E27FC236}">
                <a16:creationId xmlns:a16="http://schemas.microsoft.com/office/drawing/2014/main" id="{6DAD5F14-2237-C63F-AA3E-17CBE1FFA94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17723" y="2133600"/>
            <a:ext cx="3255924" cy="35163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71399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BBAB107-D929-C719-4878-A30BF875206E}"/>
              </a:ext>
            </a:extLst>
          </p:cNvPr>
          <p:cNvSpPr>
            <a:spLocks noGrp="1"/>
          </p:cNvSpPr>
          <p:nvPr>
            <p:ph type="sldNum" sz="quarter" idx="12"/>
          </p:nvPr>
        </p:nvSpPr>
        <p:spPr/>
        <p:txBody>
          <a:bodyPr/>
          <a:lstStyle/>
          <a:p>
            <a:pPr>
              <a:defRPr/>
            </a:pPr>
            <a:fld id="{BE1A610A-D3D4-4897-B95C-44B48C0EF45B}" type="slidenum">
              <a:rPr lang="ko-KR" altLang="en-US" smtClean="0"/>
              <a:pPr>
                <a:defRPr/>
              </a:pPr>
              <a:t>36</a:t>
            </a:fld>
            <a:endParaRPr lang="en-US" altLang="ko-KR"/>
          </a:p>
        </p:txBody>
      </p:sp>
      <p:pic>
        <p:nvPicPr>
          <p:cNvPr id="3" name="Online Media 2" title="Summarizing and asking open-ended questions">
            <a:hlinkClick r:id="" action="ppaction://media"/>
            <a:extLst>
              <a:ext uri="{FF2B5EF4-FFF2-40B4-BE49-F238E27FC236}">
                <a16:creationId xmlns:a16="http://schemas.microsoft.com/office/drawing/2014/main" id="{D686A120-6BA3-ECE2-EF32-F98B027006A3}"/>
              </a:ext>
            </a:extLst>
          </p:cNvPr>
          <p:cNvPicPr>
            <a:picLocks noRot="1" noChangeAspect="1"/>
          </p:cNvPicPr>
          <p:nvPr>
            <a:videoFile r:link="rId1"/>
          </p:nvPr>
        </p:nvPicPr>
        <p:blipFill>
          <a:blip r:embed="rId4"/>
          <a:stretch>
            <a:fillRect/>
          </a:stretch>
        </p:blipFill>
        <p:spPr>
          <a:xfrm>
            <a:off x="593415" y="1066800"/>
            <a:ext cx="7957169" cy="4495800"/>
          </a:xfrm>
          <a:prstGeom prst="rect">
            <a:avLst/>
          </a:prstGeom>
        </p:spPr>
      </p:pic>
    </p:spTree>
    <p:extLst>
      <p:ext uri="{BB962C8B-B14F-4D97-AF65-F5344CB8AC3E}">
        <p14:creationId xmlns:p14="http://schemas.microsoft.com/office/powerpoint/2010/main" val="352573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364D78-8C57-8FCC-E927-A05F6C6A302B}"/>
              </a:ext>
            </a:extLst>
          </p:cNvPr>
          <p:cNvSpPr>
            <a:spLocks noGrp="1"/>
          </p:cNvSpPr>
          <p:nvPr>
            <p:ph type="sldNum" sz="quarter" idx="12"/>
          </p:nvPr>
        </p:nvSpPr>
        <p:spPr/>
        <p:txBody>
          <a:bodyPr/>
          <a:lstStyle/>
          <a:p>
            <a:pPr>
              <a:defRPr/>
            </a:pPr>
            <a:fld id="{BE1A610A-D3D4-4897-B95C-44B48C0EF45B}" type="slidenum">
              <a:rPr lang="ko-KR" altLang="en-US" smtClean="0"/>
              <a:pPr>
                <a:defRPr/>
              </a:pPr>
              <a:t>37</a:t>
            </a:fld>
            <a:endParaRPr lang="en-US" altLang="ko-KR"/>
          </a:p>
        </p:txBody>
      </p:sp>
      <p:sp>
        <p:nvSpPr>
          <p:cNvPr id="3" name="TextBox 2">
            <a:extLst>
              <a:ext uri="{FF2B5EF4-FFF2-40B4-BE49-F238E27FC236}">
                <a16:creationId xmlns:a16="http://schemas.microsoft.com/office/drawing/2014/main" id="{714965E2-59CE-B68E-DC3B-E4C01DD59390}"/>
              </a:ext>
            </a:extLst>
          </p:cNvPr>
          <p:cNvSpPr txBox="1"/>
          <p:nvPr/>
        </p:nvSpPr>
        <p:spPr>
          <a:xfrm>
            <a:off x="762000" y="1164134"/>
            <a:ext cx="4876800" cy="5693866"/>
          </a:xfrm>
          <a:prstGeom prst="rect">
            <a:avLst/>
          </a:prstGeom>
          <a:noFill/>
        </p:spPr>
        <p:txBody>
          <a:bodyPr wrap="square" rtlCol="0">
            <a:spAutoFit/>
          </a:bodyPr>
          <a:lstStyle/>
          <a:p>
            <a:r>
              <a:rPr lang="en-US" sz="2800" dirty="0"/>
              <a:t>Video Questions: </a:t>
            </a:r>
          </a:p>
          <a:p>
            <a:endParaRPr lang="en-US" sz="2800" dirty="0"/>
          </a:p>
          <a:p>
            <a:r>
              <a:rPr lang="en-US" sz="2800" dirty="0"/>
              <a:t>*Pay attention to how the helper asks questions*</a:t>
            </a:r>
          </a:p>
          <a:p>
            <a:endParaRPr lang="en-US" sz="2800" dirty="0"/>
          </a:p>
          <a:p>
            <a:pPr marL="514350" indent="-514350">
              <a:buAutoNum type="arabicPeriod"/>
            </a:pPr>
            <a:r>
              <a:rPr lang="en-US" sz="2800" dirty="0"/>
              <a:t>What questions could the helper ask instead?</a:t>
            </a:r>
          </a:p>
          <a:p>
            <a:pPr marL="514350" indent="-514350">
              <a:buAutoNum type="arabicPeriod"/>
            </a:pPr>
            <a:endParaRPr lang="en-US" sz="2800" dirty="0"/>
          </a:p>
          <a:p>
            <a:pPr marL="514350" indent="-514350">
              <a:buAutoNum type="arabicPeriod"/>
            </a:pPr>
            <a:r>
              <a:rPr lang="en-US" sz="2800" dirty="0"/>
              <a:t>If you were the helper, what questions would you ask?</a:t>
            </a:r>
          </a:p>
          <a:p>
            <a:pPr marL="514350" indent="-514350">
              <a:buAutoNum type="arabicPeriod"/>
            </a:pPr>
            <a:endParaRPr lang="en-US" sz="2800" dirty="0"/>
          </a:p>
          <a:p>
            <a:pPr marL="514350" indent="-514350">
              <a:buAutoNum type="arabicPeriod"/>
            </a:pPr>
            <a:endParaRPr lang="en-US" sz="2800" dirty="0"/>
          </a:p>
        </p:txBody>
      </p:sp>
      <p:pic>
        <p:nvPicPr>
          <p:cNvPr id="8194" name="Picture 2" descr="Piece of paper and pencil design note concept Vector Image">
            <a:extLst>
              <a:ext uri="{FF2B5EF4-FFF2-40B4-BE49-F238E27FC236}">
                <a16:creationId xmlns:a16="http://schemas.microsoft.com/office/drawing/2014/main" id="{6DAD5F14-2237-C63F-AA3E-17CBE1FFA94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17723" y="2133600"/>
            <a:ext cx="3255924" cy="35163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1548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u="sng"/>
              <a:t>Open-Ended Questions:</a:t>
            </a:r>
          </a:p>
        </p:txBody>
      </p:sp>
      <p:sp>
        <p:nvSpPr>
          <p:cNvPr id="35843" name="Rectangle 3"/>
          <p:cNvSpPr>
            <a:spLocks noGrp="1" noChangeArrowheads="1"/>
          </p:cNvSpPr>
          <p:nvPr>
            <p:ph idx="1"/>
          </p:nvPr>
        </p:nvSpPr>
        <p:spPr>
          <a:xfrm>
            <a:off x="442801" y="2286000"/>
            <a:ext cx="8244000" cy="4419600"/>
          </a:xfrm>
        </p:spPr>
        <p:txBody>
          <a:bodyPr>
            <a:normAutofit lnSpcReduction="10000"/>
          </a:bodyPr>
          <a:lstStyle/>
          <a:p>
            <a:pPr eaLnBrk="1" hangingPunct="1">
              <a:lnSpc>
                <a:spcPct val="80000"/>
              </a:lnSpc>
            </a:pPr>
            <a:r>
              <a:rPr lang="es-SV" altLang="ko-KR" sz="2400" dirty="0">
                <a:latin typeface="Arial" charset="0"/>
                <a:ea typeface="굴림" charset="-127"/>
              </a:rPr>
              <a:t>“</a:t>
            </a:r>
            <a:r>
              <a:rPr lang="es-SV" altLang="ko-KR" sz="2400" dirty="0" err="1">
                <a:ea typeface="굴림" charset="-127"/>
              </a:rPr>
              <a:t>What</a:t>
            </a:r>
            <a:r>
              <a:rPr lang="es-SV" altLang="ko-KR" sz="2400" dirty="0">
                <a:ea typeface="굴림" charset="-127"/>
              </a:rPr>
              <a:t> </a:t>
            </a:r>
            <a:r>
              <a:rPr lang="es-SV" altLang="ko-KR" sz="2400" dirty="0" err="1">
                <a:ea typeface="굴림" charset="-127"/>
              </a:rPr>
              <a:t>kinds</a:t>
            </a:r>
            <a:r>
              <a:rPr lang="es-SV" altLang="ko-KR" sz="2400" dirty="0">
                <a:ea typeface="굴림" charset="-127"/>
              </a:rPr>
              <a:t> of </a:t>
            </a:r>
            <a:r>
              <a:rPr lang="es-SV" altLang="ko-KR" sz="2400" dirty="0" err="1">
                <a:ea typeface="굴림" charset="-127"/>
              </a:rPr>
              <a:t>things</a:t>
            </a:r>
            <a:r>
              <a:rPr lang="es-SV" altLang="ko-KR" sz="2400" dirty="0">
                <a:ea typeface="굴림" charset="-127"/>
              </a:rPr>
              <a:t> </a:t>
            </a:r>
            <a:r>
              <a:rPr lang="es-SV" altLang="ko-KR" sz="2400" dirty="0" err="1">
                <a:ea typeface="굴림" charset="-127"/>
              </a:rPr>
              <a:t>have</a:t>
            </a:r>
            <a:r>
              <a:rPr lang="es-SV" altLang="ko-KR" sz="2400" dirty="0">
                <a:ea typeface="굴림" charset="-127"/>
              </a:rPr>
              <a:t> </a:t>
            </a:r>
            <a:r>
              <a:rPr lang="es-SV" altLang="ko-KR" sz="2400" dirty="0" err="1">
                <a:ea typeface="굴림" charset="-127"/>
              </a:rPr>
              <a:t>you</a:t>
            </a:r>
            <a:r>
              <a:rPr lang="es-SV" altLang="ko-KR" sz="2400" dirty="0">
                <a:ea typeface="굴림" charset="-127"/>
              </a:rPr>
              <a:t> </a:t>
            </a:r>
            <a:r>
              <a:rPr lang="es-SV" altLang="ko-KR" sz="2400" dirty="0" err="1">
                <a:ea typeface="굴림" charset="-127"/>
              </a:rPr>
              <a:t>tried</a:t>
            </a:r>
            <a:r>
              <a:rPr lang="es-SV" altLang="ko-KR" sz="2400" dirty="0">
                <a:ea typeface="굴림" charset="-127"/>
              </a:rPr>
              <a:t>?</a:t>
            </a:r>
            <a:r>
              <a:rPr lang="es-SV" altLang="ko-KR" sz="2400" dirty="0">
                <a:latin typeface="Arial" charset="0"/>
                <a:ea typeface="굴림" charset="-127"/>
              </a:rPr>
              <a:t>”</a:t>
            </a:r>
            <a:endParaRPr lang="es-SV" altLang="ko-KR" sz="2400" dirty="0">
              <a:ea typeface="굴림" charset="-127"/>
            </a:endParaRPr>
          </a:p>
          <a:p>
            <a:pPr eaLnBrk="1" hangingPunct="1">
              <a:lnSpc>
                <a:spcPct val="80000"/>
              </a:lnSpc>
            </a:pPr>
            <a:r>
              <a:rPr lang="es-SV" altLang="ko-KR" sz="2400" dirty="0">
                <a:latin typeface="Arial" charset="0"/>
                <a:ea typeface="굴림" charset="-127"/>
              </a:rPr>
              <a:t>“</a:t>
            </a:r>
            <a:r>
              <a:rPr lang="es-SV" altLang="ko-KR" sz="2400" dirty="0" err="1">
                <a:ea typeface="굴림" charset="-127"/>
              </a:rPr>
              <a:t>Could</a:t>
            </a:r>
            <a:r>
              <a:rPr lang="es-SV" altLang="ko-KR" sz="2400" dirty="0">
                <a:ea typeface="굴림" charset="-127"/>
              </a:rPr>
              <a:t> </a:t>
            </a:r>
            <a:r>
              <a:rPr lang="es-SV" altLang="ko-KR" sz="2400" dirty="0" err="1">
                <a:ea typeface="굴림" charset="-127"/>
              </a:rPr>
              <a:t>you</a:t>
            </a:r>
            <a:r>
              <a:rPr lang="es-SV" altLang="ko-KR" sz="2400" dirty="0">
                <a:ea typeface="굴림" charset="-127"/>
              </a:rPr>
              <a:t> describe </a:t>
            </a:r>
            <a:r>
              <a:rPr lang="es-SV" altLang="ko-KR" sz="2400" dirty="0" err="1">
                <a:ea typeface="굴림" charset="-127"/>
              </a:rPr>
              <a:t>some</a:t>
            </a:r>
            <a:r>
              <a:rPr lang="es-SV" altLang="ko-KR" sz="2400" dirty="0">
                <a:ea typeface="굴림" charset="-127"/>
              </a:rPr>
              <a:t> </a:t>
            </a:r>
            <a:r>
              <a:rPr lang="es-SV" altLang="ko-KR" sz="2400" dirty="0" err="1">
                <a:ea typeface="굴림" charset="-127"/>
              </a:rPr>
              <a:t>things</a:t>
            </a:r>
            <a:r>
              <a:rPr lang="es-SV" altLang="ko-KR" sz="2400" dirty="0">
                <a:ea typeface="굴림" charset="-127"/>
              </a:rPr>
              <a:t> </a:t>
            </a:r>
            <a:r>
              <a:rPr lang="es-SV" altLang="ko-KR" sz="2400" dirty="0" err="1">
                <a:ea typeface="굴림" charset="-127"/>
              </a:rPr>
              <a:t>you</a:t>
            </a:r>
            <a:r>
              <a:rPr lang="es-SV" altLang="ko-KR" sz="2400" dirty="0">
                <a:ea typeface="굴림" charset="-127"/>
              </a:rPr>
              <a:t> </a:t>
            </a:r>
            <a:r>
              <a:rPr lang="es-SV" altLang="ko-KR" sz="2400" dirty="0" err="1">
                <a:ea typeface="굴림" charset="-127"/>
              </a:rPr>
              <a:t>have</a:t>
            </a:r>
            <a:r>
              <a:rPr lang="es-SV" altLang="ko-KR" sz="2400" dirty="0">
                <a:ea typeface="굴림" charset="-127"/>
              </a:rPr>
              <a:t> </a:t>
            </a:r>
            <a:r>
              <a:rPr lang="es-SV" altLang="ko-KR" sz="2400" dirty="0" err="1">
                <a:ea typeface="굴림" charset="-127"/>
              </a:rPr>
              <a:t>considered</a:t>
            </a:r>
            <a:r>
              <a:rPr lang="es-SV" altLang="ko-KR" sz="2400" dirty="0">
                <a:ea typeface="굴림" charset="-127"/>
              </a:rPr>
              <a:t> </a:t>
            </a:r>
            <a:r>
              <a:rPr lang="es-SV" altLang="ko-KR" sz="2400" dirty="0" err="1">
                <a:ea typeface="굴림" charset="-127"/>
              </a:rPr>
              <a:t>doing</a:t>
            </a:r>
            <a:r>
              <a:rPr lang="es-SV" altLang="ko-KR" sz="2400" dirty="0">
                <a:ea typeface="굴림" charset="-127"/>
              </a:rPr>
              <a:t>?</a:t>
            </a:r>
            <a:r>
              <a:rPr lang="es-SV" altLang="ko-KR" sz="2400" dirty="0">
                <a:latin typeface="Arial" charset="0"/>
                <a:ea typeface="굴림" charset="-127"/>
              </a:rPr>
              <a:t>”</a:t>
            </a:r>
            <a:endParaRPr lang="es-SV" altLang="ko-KR" sz="2400" dirty="0">
              <a:ea typeface="굴림" charset="-127"/>
            </a:endParaRPr>
          </a:p>
          <a:p>
            <a:pPr eaLnBrk="1" hangingPunct="1">
              <a:lnSpc>
                <a:spcPct val="80000"/>
              </a:lnSpc>
            </a:pPr>
            <a:r>
              <a:rPr lang="es-SV" altLang="ko-KR" sz="2400" dirty="0">
                <a:latin typeface="Arial" charset="0"/>
                <a:ea typeface="굴림" charset="-127"/>
              </a:rPr>
              <a:t>“</a:t>
            </a:r>
            <a:r>
              <a:rPr lang="es-SV" altLang="ko-KR" sz="2400" dirty="0" err="1">
                <a:ea typeface="굴림" charset="-127"/>
              </a:rPr>
              <a:t>What</a:t>
            </a:r>
            <a:r>
              <a:rPr lang="es-SV" altLang="ko-KR" sz="2400" dirty="0">
                <a:ea typeface="굴림" charset="-127"/>
              </a:rPr>
              <a:t> </a:t>
            </a:r>
            <a:r>
              <a:rPr lang="es-SV" altLang="ko-KR" sz="2400" dirty="0" err="1">
                <a:ea typeface="굴림" charset="-127"/>
              </a:rPr>
              <a:t>would</a:t>
            </a:r>
            <a:r>
              <a:rPr lang="es-SV" altLang="ko-KR" sz="2400" dirty="0">
                <a:ea typeface="굴림" charset="-127"/>
              </a:rPr>
              <a:t> </a:t>
            </a:r>
            <a:r>
              <a:rPr lang="es-SV" altLang="ko-KR" sz="2400" dirty="0" err="1">
                <a:ea typeface="굴림" charset="-127"/>
              </a:rPr>
              <a:t>you</a:t>
            </a:r>
            <a:r>
              <a:rPr lang="es-SV" altLang="ko-KR" sz="2400" dirty="0">
                <a:ea typeface="굴림" charset="-127"/>
              </a:rPr>
              <a:t> </a:t>
            </a:r>
            <a:r>
              <a:rPr lang="es-SV" altLang="ko-KR" sz="2400" dirty="0" err="1">
                <a:ea typeface="굴림" charset="-127"/>
              </a:rPr>
              <a:t>predict</a:t>
            </a:r>
            <a:r>
              <a:rPr lang="es-SV" altLang="ko-KR" sz="2400" dirty="0">
                <a:ea typeface="굴림" charset="-127"/>
              </a:rPr>
              <a:t> </a:t>
            </a:r>
            <a:r>
              <a:rPr lang="es-SV" altLang="ko-KR" sz="2400" dirty="0" err="1">
                <a:ea typeface="굴림" charset="-127"/>
              </a:rPr>
              <a:t>would</a:t>
            </a:r>
            <a:r>
              <a:rPr lang="es-SV" altLang="ko-KR" sz="2400" dirty="0">
                <a:ea typeface="굴림" charset="-127"/>
              </a:rPr>
              <a:t> </a:t>
            </a:r>
            <a:r>
              <a:rPr lang="es-SV" altLang="ko-KR" sz="2400" dirty="0" err="1">
                <a:ea typeface="굴림" charset="-127"/>
              </a:rPr>
              <a:t>happen</a:t>
            </a:r>
            <a:r>
              <a:rPr lang="es-SV" altLang="ko-KR" sz="2400" dirty="0">
                <a:ea typeface="굴림" charset="-127"/>
              </a:rPr>
              <a:t> </a:t>
            </a:r>
            <a:r>
              <a:rPr lang="es-SV" altLang="ko-KR" sz="2400" dirty="0" err="1">
                <a:ea typeface="굴림" charset="-127"/>
              </a:rPr>
              <a:t>if</a:t>
            </a:r>
            <a:r>
              <a:rPr lang="es-SV" altLang="ko-KR" sz="2400" dirty="0">
                <a:ea typeface="굴림" charset="-127"/>
              </a:rPr>
              <a:t> </a:t>
            </a:r>
            <a:r>
              <a:rPr lang="es-SV" altLang="ko-KR" sz="2400" dirty="0" err="1">
                <a:ea typeface="굴림" charset="-127"/>
              </a:rPr>
              <a:t>you</a:t>
            </a:r>
            <a:r>
              <a:rPr lang="es-SV" altLang="ko-KR" sz="2400" dirty="0">
                <a:ea typeface="굴림" charset="-127"/>
              </a:rPr>
              <a:t> </a:t>
            </a:r>
            <a:r>
              <a:rPr lang="es-SV" altLang="ko-KR" sz="2400" dirty="0" err="1">
                <a:ea typeface="굴림" charset="-127"/>
              </a:rPr>
              <a:t>tried</a:t>
            </a:r>
            <a:r>
              <a:rPr lang="es-SV" altLang="ko-KR" sz="2400" dirty="0">
                <a:ea typeface="굴림" charset="-127"/>
              </a:rPr>
              <a:t> _______?</a:t>
            </a:r>
            <a:r>
              <a:rPr lang="es-SV" altLang="ko-KR" sz="2400" dirty="0">
                <a:latin typeface="Arial" charset="0"/>
                <a:ea typeface="굴림" charset="-127"/>
              </a:rPr>
              <a:t>”</a:t>
            </a:r>
            <a:endParaRPr lang="es-SV" altLang="ko-KR" sz="2400" dirty="0">
              <a:ea typeface="굴림" charset="-127"/>
            </a:endParaRPr>
          </a:p>
          <a:p>
            <a:pPr eaLnBrk="1" hangingPunct="1">
              <a:lnSpc>
                <a:spcPct val="80000"/>
              </a:lnSpc>
            </a:pPr>
            <a:r>
              <a:rPr lang="es-SV" altLang="ko-KR" sz="2400" dirty="0">
                <a:latin typeface="Arial" charset="0"/>
                <a:ea typeface="굴림" charset="-127"/>
              </a:rPr>
              <a:t>“</a:t>
            </a:r>
            <a:r>
              <a:rPr lang="es-SV" altLang="ko-KR" sz="2400" dirty="0">
                <a:ea typeface="굴림" charset="-127"/>
              </a:rPr>
              <a:t>In </a:t>
            </a:r>
            <a:r>
              <a:rPr lang="es-SV" altLang="ko-KR" sz="2400" dirty="0" err="1">
                <a:ea typeface="굴림" charset="-127"/>
              </a:rPr>
              <a:t>what</a:t>
            </a:r>
            <a:r>
              <a:rPr lang="es-SV" altLang="ko-KR" sz="2400" dirty="0">
                <a:ea typeface="굴림" charset="-127"/>
              </a:rPr>
              <a:t> </a:t>
            </a:r>
            <a:r>
              <a:rPr lang="es-SV" altLang="ko-KR" sz="2400" dirty="0" err="1">
                <a:ea typeface="굴림" charset="-127"/>
              </a:rPr>
              <a:t>other</a:t>
            </a:r>
            <a:r>
              <a:rPr lang="es-SV" altLang="ko-KR" sz="2400" dirty="0">
                <a:ea typeface="굴림" charset="-127"/>
              </a:rPr>
              <a:t> </a:t>
            </a:r>
            <a:r>
              <a:rPr lang="es-SV" altLang="ko-KR" sz="2400" dirty="0" err="1">
                <a:ea typeface="굴림" charset="-127"/>
              </a:rPr>
              <a:t>kinds</a:t>
            </a:r>
            <a:r>
              <a:rPr lang="es-SV" altLang="ko-KR" sz="2400" dirty="0">
                <a:ea typeface="굴림" charset="-127"/>
              </a:rPr>
              <a:t> of </a:t>
            </a:r>
            <a:r>
              <a:rPr lang="es-SV" altLang="ko-KR" sz="2400" dirty="0" err="1">
                <a:ea typeface="굴림" charset="-127"/>
              </a:rPr>
              <a:t>situations</a:t>
            </a:r>
            <a:r>
              <a:rPr lang="es-SV" altLang="ko-KR" sz="2400" dirty="0">
                <a:ea typeface="굴림" charset="-127"/>
              </a:rPr>
              <a:t> do </a:t>
            </a:r>
            <a:r>
              <a:rPr lang="es-SV" altLang="ko-KR" sz="2400" dirty="0" err="1">
                <a:ea typeface="굴림" charset="-127"/>
              </a:rPr>
              <a:t>you</a:t>
            </a:r>
            <a:r>
              <a:rPr lang="es-SV" altLang="ko-KR" sz="2400" dirty="0">
                <a:ea typeface="굴림" charset="-127"/>
              </a:rPr>
              <a:t> </a:t>
            </a:r>
            <a:r>
              <a:rPr lang="es-SV" altLang="ko-KR" sz="2400" dirty="0" err="1">
                <a:ea typeface="굴림" charset="-127"/>
              </a:rPr>
              <a:t>find</a:t>
            </a:r>
            <a:r>
              <a:rPr lang="es-SV" altLang="ko-KR" sz="2400" dirty="0">
                <a:ea typeface="굴림" charset="-127"/>
              </a:rPr>
              <a:t> </a:t>
            </a:r>
            <a:r>
              <a:rPr lang="es-SV" altLang="ko-KR" sz="2400" dirty="0" err="1">
                <a:ea typeface="굴림" charset="-127"/>
              </a:rPr>
              <a:t>yourself</a:t>
            </a:r>
            <a:r>
              <a:rPr lang="es-SV" altLang="ko-KR" sz="2400" dirty="0">
                <a:ea typeface="굴림" charset="-127"/>
              </a:rPr>
              <a:t> </a:t>
            </a:r>
            <a:r>
              <a:rPr lang="es-SV" altLang="ko-KR" sz="2400" dirty="0" err="1">
                <a:ea typeface="굴림" charset="-127"/>
              </a:rPr>
              <a:t>feeling</a:t>
            </a:r>
            <a:r>
              <a:rPr lang="es-SV" altLang="ko-KR" sz="2400" dirty="0">
                <a:ea typeface="굴림" charset="-127"/>
              </a:rPr>
              <a:t> ______?</a:t>
            </a:r>
            <a:r>
              <a:rPr lang="es-SV" altLang="ko-KR" sz="2400" dirty="0">
                <a:latin typeface="Arial" charset="0"/>
                <a:ea typeface="굴림" charset="-127"/>
              </a:rPr>
              <a:t>”</a:t>
            </a:r>
          </a:p>
          <a:p>
            <a:pPr eaLnBrk="1" hangingPunct="1">
              <a:lnSpc>
                <a:spcPct val="80000"/>
              </a:lnSpc>
            </a:pPr>
            <a:endParaRPr lang="es-SV" altLang="ko-KR" sz="2400" dirty="0">
              <a:latin typeface="Arial" charset="0"/>
              <a:ea typeface="굴림" charset="-127"/>
            </a:endParaRPr>
          </a:p>
          <a:p>
            <a:pPr eaLnBrk="1" hangingPunct="1">
              <a:lnSpc>
                <a:spcPct val="80000"/>
              </a:lnSpc>
            </a:pPr>
            <a:r>
              <a:rPr lang="es-SV" altLang="ko-KR" sz="2400" dirty="0">
                <a:latin typeface="Arial" charset="0"/>
                <a:ea typeface="굴림" charset="-127"/>
              </a:rPr>
              <a:t>And </a:t>
            </a:r>
            <a:r>
              <a:rPr lang="es-SV" altLang="ko-KR" sz="2400" dirty="0" err="1">
                <a:latin typeface="Arial" charset="0"/>
                <a:ea typeface="굴림" charset="-127"/>
              </a:rPr>
              <a:t>statements</a:t>
            </a:r>
            <a:r>
              <a:rPr lang="es-SV" altLang="ko-KR" sz="2400" dirty="0">
                <a:latin typeface="Arial" charset="0"/>
                <a:ea typeface="굴림" charset="-127"/>
              </a:rPr>
              <a:t>…</a:t>
            </a:r>
            <a:endParaRPr lang="es-SV" altLang="ko-KR" sz="2400" dirty="0">
              <a:ea typeface="굴림" charset="-127"/>
            </a:endParaRPr>
          </a:p>
          <a:p>
            <a:pPr eaLnBrk="1" hangingPunct="1">
              <a:lnSpc>
                <a:spcPct val="80000"/>
              </a:lnSpc>
            </a:pPr>
            <a:r>
              <a:rPr lang="es-SV" altLang="ko-KR" sz="2400" dirty="0">
                <a:latin typeface="Arial" charset="0"/>
                <a:ea typeface="굴림" charset="-127"/>
              </a:rPr>
              <a:t>“</a:t>
            </a:r>
            <a:r>
              <a:rPr lang="es-SV" altLang="ko-KR" sz="2400" dirty="0" err="1">
                <a:ea typeface="굴림" charset="-127"/>
              </a:rPr>
              <a:t>Let</a:t>
            </a:r>
            <a:r>
              <a:rPr lang="es-SV" altLang="ko-KR" sz="2400" dirty="0" err="1">
                <a:latin typeface="Arial" charset="0"/>
                <a:ea typeface="굴림" charset="-127"/>
              </a:rPr>
              <a:t>’</a:t>
            </a:r>
            <a:r>
              <a:rPr lang="es-SV" altLang="ko-KR" sz="2400" dirty="0" err="1">
                <a:ea typeface="굴림" charset="-127"/>
              </a:rPr>
              <a:t>s</a:t>
            </a:r>
            <a:r>
              <a:rPr lang="es-SV" altLang="ko-KR" sz="2400" dirty="0">
                <a:ea typeface="굴림" charset="-127"/>
              </a:rPr>
              <a:t> </a:t>
            </a:r>
            <a:r>
              <a:rPr lang="es-SV" altLang="ko-KR" sz="2400" dirty="0" err="1">
                <a:ea typeface="굴림" charset="-127"/>
              </a:rPr>
              <a:t>think</a:t>
            </a:r>
            <a:r>
              <a:rPr lang="es-SV" altLang="ko-KR" sz="2400" dirty="0">
                <a:ea typeface="굴림" charset="-127"/>
              </a:rPr>
              <a:t> </a:t>
            </a:r>
            <a:r>
              <a:rPr lang="es-SV" altLang="ko-KR" sz="2400" dirty="0" err="1">
                <a:ea typeface="굴림" charset="-127"/>
              </a:rPr>
              <a:t>about</a:t>
            </a:r>
            <a:r>
              <a:rPr lang="es-SV" altLang="ko-KR" sz="2400" dirty="0">
                <a:ea typeface="굴림" charset="-127"/>
              </a:rPr>
              <a:t> a </a:t>
            </a:r>
            <a:r>
              <a:rPr lang="es-SV" altLang="ko-KR" sz="2400" dirty="0" err="1">
                <a:ea typeface="굴림" charset="-127"/>
              </a:rPr>
              <a:t>number</a:t>
            </a:r>
            <a:r>
              <a:rPr lang="es-SV" altLang="ko-KR" sz="2400" dirty="0">
                <a:ea typeface="굴림" charset="-127"/>
              </a:rPr>
              <a:t> of </a:t>
            </a:r>
            <a:r>
              <a:rPr lang="es-SV" altLang="ko-KR" sz="2400" dirty="0" err="1">
                <a:ea typeface="굴림" charset="-127"/>
              </a:rPr>
              <a:t>things</a:t>
            </a:r>
            <a:r>
              <a:rPr lang="es-SV" altLang="ko-KR" sz="2400" dirty="0">
                <a:ea typeface="굴림" charset="-127"/>
              </a:rPr>
              <a:t> </a:t>
            </a:r>
            <a:r>
              <a:rPr lang="es-SV" altLang="ko-KR" sz="2400" dirty="0" err="1">
                <a:ea typeface="굴림" charset="-127"/>
              </a:rPr>
              <a:t>you</a:t>
            </a:r>
            <a:r>
              <a:rPr lang="es-SV" altLang="ko-KR" sz="2400" dirty="0">
                <a:ea typeface="굴림" charset="-127"/>
              </a:rPr>
              <a:t> </a:t>
            </a:r>
            <a:r>
              <a:rPr lang="es-SV" altLang="ko-KR" sz="2400" dirty="0" err="1">
                <a:ea typeface="굴림" charset="-127"/>
              </a:rPr>
              <a:t>could</a:t>
            </a:r>
            <a:r>
              <a:rPr lang="es-SV" altLang="ko-KR" sz="2400" dirty="0">
                <a:ea typeface="굴림" charset="-127"/>
              </a:rPr>
              <a:t> do.</a:t>
            </a:r>
            <a:r>
              <a:rPr lang="es-SV" altLang="ko-KR" sz="2400" dirty="0">
                <a:latin typeface="Arial" charset="0"/>
                <a:ea typeface="굴림" charset="-127"/>
              </a:rPr>
              <a:t>”</a:t>
            </a:r>
            <a:endParaRPr lang="es-SV" altLang="ko-KR" sz="2400" dirty="0">
              <a:ea typeface="굴림" charset="-127"/>
            </a:endParaRPr>
          </a:p>
          <a:p>
            <a:pPr eaLnBrk="1" hangingPunct="1">
              <a:lnSpc>
                <a:spcPct val="80000"/>
              </a:lnSpc>
            </a:pPr>
            <a:r>
              <a:rPr lang="es-SV" altLang="ko-KR" sz="2400" dirty="0">
                <a:latin typeface="Arial" charset="0"/>
                <a:ea typeface="굴림" charset="-127"/>
              </a:rPr>
              <a:t>“</a:t>
            </a:r>
            <a:r>
              <a:rPr lang="es-SV" altLang="ko-KR" sz="2400" dirty="0" err="1">
                <a:ea typeface="굴림" charset="-127"/>
              </a:rPr>
              <a:t>Let</a:t>
            </a:r>
            <a:r>
              <a:rPr lang="es-SV" altLang="ko-KR" sz="2400" dirty="0" err="1">
                <a:latin typeface="Arial" charset="0"/>
                <a:ea typeface="굴림" charset="-127"/>
              </a:rPr>
              <a:t>’</a:t>
            </a:r>
            <a:r>
              <a:rPr lang="es-SV" altLang="ko-KR" sz="2400" dirty="0" err="1">
                <a:ea typeface="굴림" charset="-127"/>
              </a:rPr>
              <a:t>s</a:t>
            </a:r>
            <a:r>
              <a:rPr lang="es-SV" altLang="ko-KR" sz="2400" dirty="0">
                <a:ea typeface="굴림" charset="-127"/>
              </a:rPr>
              <a:t> </a:t>
            </a:r>
            <a:r>
              <a:rPr lang="es-SV" altLang="ko-KR" sz="2400" dirty="0" err="1">
                <a:ea typeface="굴림" charset="-127"/>
              </a:rPr>
              <a:t>talk</a:t>
            </a:r>
            <a:r>
              <a:rPr lang="es-SV" altLang="ko-KR" sz="2400" dirty="0">
                <a:ea typeface="굴림" charset="-127"/>
              </a:rPr>
              <a:t> </a:t>
            </a:r>
            <a:r>
              <a:rPr lang="es-SV" altLang="ko-KR" sz="2400" dirty="0" err="1">
                <a:ea typeface="굴림" charset="-127"/>
              </a:rPr>
              <a:t>about</a:t>
            </a:r>
            <a:r>
              <a:rPr lang="es-SV" altLang="ko-KR" sz="2400" dirty="0">
                <a:ea typeface="굴림" charset="-127"/>
              </a:rPr>
              <a:t> </a:t>
            </a:r>
            <a:r>
              <a:rPr lang="es-SV" altLang="ko-KR" sz="2400" dirty="0" err="1">
                <a:ea typeface="굴림" charset="-127"/>
              </a:rPr>
              <a:t>some</a:t>
            </a:r>
            <a:r>
              <a:rPr lang="es-SV" altLang="ko-KR" sz="2400" dirty="0">
                <a:ea typeface="굴림" charset="-127"/>
              </a:rPr>
              <a:t> ideas </a:t>
            </a:r>
            <a:r>
              <a:rPr lang="es-SV" altLang="ko-KR" sz="2400" dirty="0" err="1">
                <a:ea typeface="굴림" charset="-127"/>
              </a:rPr>
              <a:t>about</a:t>
            </a:r>
            <a:r>
              <a:rPr lang="es-SV" altLang="ko-KR" sz="2400" dirty="0">
                <a:ea typeface="굴림" charset="-127"/>
              </a:rPr>
              <a:t> </a:t>
            </a:r>
            <a:r>
              <a:rPr lang="es-SV" altLang="ko-KR" sz="2400" dirty="0" err="1">
                <a:ea typeface="굴림" charset="-127"/>
              </a:rPr>
              <a:t>the</a:t>
            </a:r>
            <a:r>
              <a:rPr lang="es-SV" altLang="ko-KR" sz="2400" dirty="0">
                <a:ea typeface="굴림" charset="-127"/>
              </a:rPr>
              <a:t> </a:t>
            </a:r>
            <a:r>
              <a:rPr lang="es-SV" altLang="ko-KR" sz="2400" dirty="0" err="1">
                <a:ea typeface="굴림" charset="-127"/>
              </a:rPr>
              <a:t>reaction</a:t>
            </a:r>
            <a:r>
              <a:rPr lang="es-SV" altLang="ko-KR" sz="2400" dirty="0">
                <a:ea typeface="굴림" charset="-127"/>
              </a:rPr>
              <a:t> </a:t>
            </a:r>
            <a:r>
              <a:rPr lang="es-SV" altLang="ko-KR" sz="2400" dirty="0" err="1">
                <a:ea typeface="굴림" charset="-127"/>
              </a:rPr>
              <a:t>if</a:t>
            </a:r>
            <a:r>
              <a:rPr lang="es-SV" altLang="ko-KR" sz="2400" dirty="0">
                <a:ea typeface="굴림" charset="-127"/>
              </a:rPr>
              <a:t> </a:t>
            </a:r>
            <a:r>
              <a:rPr lang="es-SV" altLang="ko-KR" sz="2400" dirty="0" err="1">
                <a:ea typeface="굴림" charset="-127"/>
              </a:rPr>
              <a:t>you</a:t>
            </a:r>
            <a:r>
              <a:rPr lang="es-SV" altLang="ko-KR" sz="2400" dirty="0">
                <a:ea typeface="굴림" charset="-127"/>
              </a:rPr>
              <a:t> </a:t>
            </a:r>
            <a:r>
              <a:rPr lang="es-SV" altLang="ko-KR" sz="2400" dirty="0" err="1">
                <a:ea typeface="굴림" charset="-127"/>
              </a:rPr>
              <a:t>tried</a:t>
            </a:r>
            <a:r>
              <a:rPr lang="es-SV" altLang="ko-KR" sz="2400" dirty="0">
                <a:ea typeface="굴림" charset="-127"/>
              </a:rPr>
              <a:t> ________.</a:t>
            </a:r>
          </a:p>
          <a:p>
            <a:pPr eaLnBrk="1" hangingPunct="1">
              <a:lnSpc>
                <a:spcPct val="80000"/>
              </a:lnSpc>
            </a:pPr>
            <a:endParaRPr lang="en-US" sz="2400" dirty="0"/>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38</a:t>
            </a:fld>
            <a:endParaRPr lang="en-US" altLang="ko-K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84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584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584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8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ko-KR" u="sng">
                <a:ea typeface="굴림" charset="-127"/>
              </a:rPr>
              <a:t>Open &amp; Closed Questions:</a:t>
            </a:r>
          </a:p>
        </p:txBody>
      </p:sp>
      <p:sp>
        <p:nvSpPr>
          <p:cNvPr id="37891" name="Rectangle 3"/>
          <p:cNvSpPr>
            <a:spLocks noGrp="1" noChangeArrowheads="1"/>
          </p:cNvSpPr>
          <p:nvPr>
            <p:ph idx="1"/>
          </p:nvPr>
        </p:nvSpPr>
        <p:spPr>
          <a:xfrm>
            <a:off x="1066800" y="2101850"/>
            <a:ext cx="7772400" cy="4375150"/>
          </a:xfrm>
        </p:spPr>
        <p:txBody>
          <a:bodyPr/>
          <a:lstStyle/>
          <a:p>
            <a:pPr eaLnBrk="1" hangingPunct="1">
              <a:lnSpc>
                <a:spcPct val="90000"/>
              </a:lnSpc>
            </a:pPr>
            <a:r>
              <a:rPr lang="en-US" altLang="ko-KR" dirty="0">
                <a:ea typeface="굴림" charset="-127"/>
              </a:rPr>
              <a:t>Student: I hate math.</a:t>
            </a:r>
          </a:p>
          <a:p>
            <a:pPr eaLnBrk="1" hangingPunct="1">
              <a:lnSpc>
                <a:spcPct val="90000"/>
              </a:lnSpc>
              <a:buFont typeface="Wingdings" pitchFamily="2" charset="2"/>
              <a:buNone/>
            </a:pPr>
            <a:r>
              <a:rPr lang="en-US" altLang="ko-KR" dirty="0">
                <a:ea typeface="굴림" charset="-127"/>
              </a:rPr>
              <a:t>	 Teacher: (closed) Do you study much?</a:t>
            </a:r>
          </a:p>
          <a:p>
            <a:pPr eaLnBrk="1" hangingPunct="1">
              <a:lnSpc>
                <a:spcPct val="90000"/>
              </a:lnSpc>
              <a:buFont typeface="Wingdings" pitchFamily="2" charset="2"/>
              <a:buNone/>
            </a:pPr>
            <a:r>
              <a:rPr lang="en-US" altLang="ko-KR" dirty="0">
                <a:ea typeface="굴림" charset="-127"/>
              </a:rPr>
              <a:t> 	 Teacher: (open)</a:t>
            </a:r>
          </a:p>
          <a:p>
            <a:pPr eaLnBrk="1" hangingPunct="1">
              <a:lnSpc>
                <a:spcPct val="90000"/>
              </a:lnSpc>
              <a:buFont typeface="Wingdings" pitchFamily="2" charset="2"/>
              <a:buNone/>
            </a:pPr>
            <a:endParaRPr lang="en-US" altLang="ko-KR" dirty="0">
              <a:ea typeface="굴림" charset="-127"/>
            </a:endParaRPr>
          </a:p>
          <a:p>
            <a:pPr eaLnBrk="1" hangingPunct="1">
              <a:lnSpc>
                <a:spcPct val="90000"/>
              </a:lnSpc>
            </a:pPr>
            <a:r>
              <a:rPr lang="en-US" altLang="ko-KR" dirty="0">
                <a:ea typeface="굴림" charset="-127"/>
              </a:rPr>
              <a:t>Student: Chorus tryouts are next week and I’m scared.</a:t>
            </a:r>
          </a:p>
          <a:p>
            <a:pPr eaLnBrk="1" hangingPunct="1">
              <a:lnSpc>
                <a:spcPct val="90000"/>
              </a:lnSpc>
              <a:buFont typeface="Wingdings" pitchFamily="2" charset="2"/>
              <a:buNone/>
            </a:pPr>
            <a:r>
              <a:rPr lang="en-US" altLang="ko-KR" dirty="0">
                <a:ea typeface="굴림" charset="-127"/>
              </a:rPr>
              <a:t> 	T:each (closed) Why are you scared?</a:t>
            </a:r>
          </a:p>
          <a:p>
            <a:pPr eaLnBrk="1" hangingPunct="1">
              <a:lnSpc>
                <a:spcPct val="90000"/>
              </a:lnSpc>
              <a:buFont typeface="Wingdings" pitchFamily="2" charset="2"/>
              <a:buNone/>
            </a:pPr>
            <a:r>
              <a:rPr lang="en-US" altLang="ko-KR" dirty="0">
                <a:ea typeface="굴림" charset="-127"/>
              </a:rPr>
              <a:t> 	Teacher: (open)</a:t>
            </a: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39</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19704-B2AB-E1C9-7C42-136B067B6A5F}"/>
              </a:ext>
            </a:extLst>
          </p:cNvPr>
          <p:cNvSpPr>
            <a:spLocks noGrp="1"/>
          </p:cNvSpPr>
          <p:nvPr>
            <p:ph type="title"/>
          </p:nvPr>
        </p:nvSpPr>
        <p:spPr>
          <a:xfrm>
            <a:off x="434693" y="292417"/>
            <a:ext cx="7524003" cy="1287633"/>
          </a:xfrm>
        </p:spPr>
        <p:txBody>
          <a:bodyPr/>
          <a:lstStyle/>
          <a:p>
            <a:r>
              <a:rPr lang="en-US" dirty="0">
                <a:solidFill>
                  <a:schemeClr val="bg1"/>
                </a:solidFill>
              </a:rPr>
              <a:t>Attendance &amp; Participation Details</a:t>
            </a:r>
          </a:p>
        </p:txBody>
      </p:sp>
      <p:sp>
        <p:nvSpPr>
          <p:cNvPr id="5" name="Slide Number Placeholder 4">
            <a:extLst>
              <a:ext uri="{FF2B5EF4-FFF2-40B4-BE49-F238E27FC236}">
                <a16:creationId xmlns:a16="http://schemas.microsoft.com/office/drawing/2014/main" id="{58759EC7-AB1D-1AB0-C509-F9D3B088F57E}"/>
              </a:ext>
            </a:extLst>
          </p:cNvPr>
          <p:cNvSpPr>
            <a:spLocks noGrp="1"/>
          </p:cNvSpPr>
          <p:nvPr>
            <p:ph type="sldNum" sz="quarter" idx="12"/>
          </p:nvPr>
        </p:nvSpPr>
        <p:spPr/>
        <p:txBody>
          <a:bodyPr/>
          <a:lstStyle/>
          <a:p>
            <a:pPr>
              <a:defRPr/>
            </a:pPr>
            <a:fld id="{7966C334-1CE3-4DB8-BAF9-36D563DF9293}" type="slidenum">
              <a:rPr lang="ko-KR" altLang="en-US" smtClean="0"/>
              <a:pPr>
                <a:defRPr/>
              </a:pPr>
              <a:t>4</a:t>
            </a:fld>
            <a:endParaRPr lang="en-US" altLang="ko-KR"/>
          </a:p>
        </p:txBody>
      </p:sp>
      <p:sp>
        <p:nvSpPr>
          <p:cNvPr id="7" name="TextBox 6">
            <a:extLst>
              <a:ext uri="{FF2B5EF4-FFF2-40B4-BE49-F238E27FC236}">
                <a16:creationId xmlns:a16="http://schemas.microsoft.com/office/drawing/2014/main" id="{2AB94636-4215-71C2-B5B4-BD2A07E724F8}"/>
              </a:ext>
            </a:extLst>
          </p:cNvPr>
          <p:cNvSpPr txBox="1"/>
          <p:nvPr/>
        </p:nvSpPr>
        <p:spPr>
          <a:xfrm>
            <a:off x="152400" y="2286000"/>
            <a:ext cx="3962400" cy="3785652"/>
          </a:xfrm>
          <a:prstGeom prst="rect">
            <a:avLst/>
          </a:prstGeom>
          <a:noFill/>
        </p:spPr>
        <p:txBody>
          <a:bodyPr wrap="square">
            <a:spAutoFit/>
          </a:bodyPr>
          <a:lstStyle/>
          <a:p>
            <a:pPr marL="342900" indent="-342900">
              <a:buFont typeface="Arial" panose="020B0604020202020204" pitchFamily="34" charset="0"/>
              <a:buChar char="•"/>
            </a:pPr>
            <a:r>
              <a:rPr lang="en-US" sz="2400" dirty="0">
                <a:effectLst/>
                <a:latin typeface="Century Gothic" panose="020B0502020202020204" pitchFamily="34" charset="0"/>
              </a:rPr>
              <a:t>Regular attendance is expected for this class. </a:t>
            </a:r>
          </a:p>
          <a:p>
            <a:endParaRPr lang="en-US" sz="2400" dirty="0">
              <a:latin typeface="Century Gothic" panose="020B0502020202020204" pitchFamily="34" charset="0"/>
            </a:endParaRPr>
          </a:p>
          <a:p>
            <a:pPr marL="342900" indent="-342900">
              <a:buFont typeface="Arial" panose="020B0604020202020204" pitchFamily="34" charset="0"/>
              <a:buChar char="•"/>
            </a:pPr>
            <a:r>
              <a:rPr lang="en-US" sz="2400" dirty="0"/>
              <a:t>If </a:t>
            </a:r>
            <a:r>
              <a:rPr lang="en-US" sz="2400" b="1" dirty="0"/>
              <a:t>4 or more classes are missed</a:t>
            </a:r>
            <a:r>
              <a:rPr lang="en-US" sz="2400" dirty="0"/>
              <a:t>, it will result in an automatic </a:t>
            </a:r>
            <a:r>
              <a:rPr lang="en-US" sz="2400" b="1" dirty="0"/>
              <a:t>grade penalty of at least one letter grade </a:t>
            </a:r>
            <a:r>
              <a:rPr lang="en-US" sz="2400" dirty="0"/>
              <a:t>that will be deducted from the FINAL grade</a:t>
            </a:r>
            <a:endParaRPr lang="en-US" sz="2400" dirty="0">
              <a:latin typeface="Century Gothic" panose="020B0502020202020204" pitchFamily="34" charset="0"/>
            </a:endParaRPr>
          </a:p>
        </p:txBody>
      </p:sp>
      <p:pic>
        <p:nvPicPr>
          <p:cNvPr id="1026" name="Picture 2" descr="Time and Attendance - PSA - EN">
            <a:extLst>
              <a:ext uri="{FF2B5EF4-FFF2-40B4-BE49-F238E27FC236}">
                <a16:creationId xmlns:a16="http://schemas.microsoft.com/office/drawing/2014/main" id="{4B49023F-2044-2B1A-34C2-93EB205F28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6636" y="3200400"/>
            <a:ext cx="4018308"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3761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7315F-79CF-EA20-D226-AF632612E326}"/>
              </a:ext>
            </a:extLst>
          </p:cNvPr>
          <p:cNvSpPr>
            <a:spLocks noGrp="1"/>
          </p:cNvSpPr>
          <p:nvPr>
            <p:ph type="title"/>
          </p:nvPr>
        </p:nvSpPr>
        <p:spPr>
          <a:xfrm>
            <a:off x="809998" y="609600"/>
            <a:ext cx="7524003" cy="970450"/>
          </a:xfrm>
        </p:spPr>
        <p:txBody>
          <a:bodyPr/>
          <a:lstStyle/>
          <a:p>
            <a:r>
              <a:rPr lang="en-US" dirty="0"/>
              <a:t>Clarifiers, Prompts, and Statements</a:t>
            </a:r>
          </a:p>
        </p:txBody>
      </p:sp>
      <p:sp>
        <p:nvSpPr>
          <p:cNvPr id="3" name="Slide Number Placeholder 2">
            <a:extLst>
              <a:ext uri="{FF2B5EF4-FFF2-40B4-BE49-F238E27FC236}">
                <a16:creationId xmlns:a16="http://schemas.microsoft.com/office/drawing/2014/main" id="{F209DC30-C711-94B2-2A80-7D794A78EC1F}"/>
              </a:ext>
            </a:extLst>
          </p:cNvPr>
          <p:cNvSpPr>
            <a:spLocks noGrp="1"/>
          </p:cNvSpPr>
          <p:nvPr>
            <p:ph type="sldNum" sz="quarter" idx="12"/>
          </p:nvPr>
        </p:nvSpPr>
        <p:spPr/>
        <p:txBody>
          <a:bodyPr/>
          <a:lstStyle/>
          <a:p>
            <a:pPr>
              <a:defRPr/>
            </a:pPr>
            <a:fld id="{6028BD34-6924-4F0C-8EBC-2D441874CE00}" type="slidenum">
              <a:rPr lang="ko-KR" altLang="en-US" smtClean="0"/>
              <a:pPr>
                <a:defRPr/>
              </a:pPr>
              <a:t>40</a:t>
            </a:fld>
            <a:endParaRPr lang="en-US" altLang="ko-KR"/>
          </a:p>
        </p:txBody>
      </p:sp>
      <p:sp>
        <p:nvSpPr>
          <p:cNvPr id="5" name="TextBox 4">
            <a:extLst>
              <a:ext uri="{FF2B5EF4-FFF2-40B4-BE49-F238E27FC236}">
                <a16:creationId xmlns:a16="http://schemas.microsoft.com/office/drawing/2014/main" id="{C0AC3A86-C0AD-E3C8-0B34-2B9C76B802E7}"/>
              </a:ext>
            </a:extLst>
          </p:cNvPr>
          <p:cNvSpPr txBox="1"/>
          <p:nvPr/>
        </p:nvSpPr>
        <p:spPr>
          <a:xfrm>
            <a:off x="780815" y="2374620"/>
            <a:ext cx="5255368" cy="3877023"/>
          </a:xfrm>
          <a:prstGeom prst="rect">
            <a:avLst/>
          </a:prstGeom>
          <a:noFill/>
        </p:spPr>
        <p:txBody>
          <a:bodyPr wrap="square">
            <a:spAutoFit/>
          </a:bodyPr>
          <a:lstStyle/>
          <a:p>
            <a:pPr lvl="0" algn="l" rtl="0">
              <a:lnSpc>
                <a:spcPct val="115000"/>
              </a:lnSpc>
              <a:spcBef>
                <a:spcPts val="0"/>
              </a:spcBef>
              <a:spcAft>
                <a:spcPts val="0"/>
              </a:spcAft>
              <a:buClr>
                <a:srgbClr val="000000"/>
              </a:buClr>
              <a:buSzPts val="3000"/>
            </a:pPr>
            <a:r>
              <a:rPr lang="en-US" sz="2400" dirty="0"/>
              <a:t>Use a clarifier</a:t>
            </a:r>
          </a:p>
          <a:p>
            <a:pPr marL="742950" lvl="1" indent="-323850" algn="l" rtl="0">
              <a:lnSpc>
                <a:spcPct val="115000"/>
              </a:lnSpc>
              <a:spcBef>
                <a:spcPts val="0"/>
              </a:spcBef>
              <a:spcAft>
                <a:spcPts val="0"/>
              </a:spcAft>
              <a:buClr>
                <a:srgbClr val="000000"/>
              </a:buClr>
              <a:buSzPts val="3000"/>
              <a:buChar char="○"/>
            </a:pPr>
            <a:r>
              <a:rPr lang="en-US" sz="2400" i="1" dirty="0"/>
              <a:t>“What does ‘doing bad in school’ mean?</a:t>
            </a:r>
            <a:r>
              <a:rPr lang="en-US" sz="2400" dirty="0"/>
              <a:t> </a:t>
            </a:r>
          </a:p>
          <a:p>
            <a:pPr lvl="0" algn="l" rtl="0">
              <a:lnSpc>
                <a:spcPct val="115000"/>
              </a:lnSpc>
              <a:spcBef>
                <a:spcPts val="0"/>
              </a:spcBef>
              <a:spcAft>
                <a:spcPts val="0"/>
              </a:spcAft>
              <a:buClr>
                <a:srgbClr val="000000"/>
              </a:buClr>
              <a:buSzPts val="3000"/>
            </a:pPr>
            <a:r>
              <a:rPr lang="en-US" sz="2400" dirty="0"/>
              <a:t>Or, use a prompt</a:t>
            </a:r>
          </a:p>
          <a:p>
            <a:pPr marL="742950" lvl="1" indent="-323850" algn="l" rtl="0">
              <a:lnSpc>
                <a:spcPct val="115000"/>
              </a:lnSpc>
              <a:spcBef>
                <a:spcPts val="0"/>
              </a:spcBef>
              <a:spcAft>
                <a:spcPts val="0"/>
              </a:spcAft>
              <a:buClr>
                <a:srgbClr val="000000"/>
              </a:buClr>
              <a:buSzPts val="3000"/>
              <a:buChar char="○"/>
            </a:pPr>
            <a:r>
              <a:rPr lang="en-US" sz="2400" i="1" dirty="0"/>
              <a:t>“Tell me more about ‘doing bad in school’”.</a:t>
            </a:r>
            <a:endParaRPr lang="en-US" sz="2400" dirty="0"/>
          </a:p>
          <a:p>
            <a:pPr lvl="0" algn="l" rtl="0">
              <a:lnSpc>
                <a:spcPct val="115000"/>
              </a:lnSpc>
              <a:spcBef>
                <a:spcPts val="0"/>
              </a:spcBef>
              <a:spcAft>
                <a:spcPts val="0"/>
              </a:spcAft>
              <a:buClr>
                <a:srgbClr val="000000"/>
              </a:buClr>
              <a:buSzPts val="3000"/>
            </a:pPr>
            <a:r>
              <a:rPr lang="en-US" sz="2400" dirty="0"/>
              <a:t>And statements…</a:t>
            </a:r>
          </a:p>
          <a:p>
            <a:pPr marL="742950" lvl="1" indent="-323850" algn="l" rtl="0">
              <a:lnSpc>
                <a:spcPct val="115000"/>
              </a:lnSpc>
              <a:spcBef>
                <a:spcPts val="0"/>
              </a:spcBef>
              <a:spcAft>
                <a:spcPts val="0"/>
              </a:spcAft>
              <a:buClr>
                <a:srgbClr val="000000"/>
              </a:buClr>
              <a:buSzPts val="3000"/>
              <a:buChar char="○"/>
            </a:pPr>
            <a:r>
              <a:rPr lang="en-US" sz="2400" dirty="0"/>
              <a:t>“Let’s think about a number of things you could do.”</a:t>
            </a:r>
            <a:endParaRPr lang="en-US" dirty="0"/>
          </a:p>
        </p:txBody>
      </p:sp>
    </p:spTree>
    <p:extLst>
      <p:ext uri="{BB962C8B-B14F-4D97-AF65-F5344CB8AC3E}">
        <p14:creationId xmlns:p14="http://schemas.microsoft.com/office/powerpoint/2010/main" val="38762985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ko-KR" u="sng">
                <a:ea typeface="굴림" charset="-127"/>
              </a:rPr>
              <a:t>Concrete &amp; Open Questions</a:t>
            </a:r>
          </a:p>
        </p:txBody>
      </p:sp>
      <p:sp>
        <p:nvSpPr>
          <p:cNvPr id="38915" name="Rectangle 3"/>
          <p:cNvSpPr>
            <a:spLocks noGrp="1" noChangeArrowheads="1"/>
          </p:cNvSpPr>
          <p:nvPr>
            <p:ph idx="1"/>
          </p:nvPr>
        </p:nvSpPr>
        <p:spPr/>
        <p:txBody>
          <a:bodyPr>
            <a:normAutofit/>
          </a:bodyPr>
          <a:lstStyle/>
          <a:p>
            <a:pPr eaLnBrk="1" hangingPunct="1"/>
            <a:endParaRPr lang="en-US" altLang="ko-KR" sz="2000" dirty="0">
              <a:ea typeface="굴림" charset="-127"/>
            </a:endParaRPr>
          </a:p>
          <a:p>
            <a:pPr eaLnBrk="1" hangingPunct="1"/>
            <a:r>
              <a:rPr lang="en-US" altLang="ko-KR" sz="2000" u="sng" dirty="0">
                <a:ea typeface="굴림" charset="-127"/>
              </a:rPr>
              <a:t>The Formula:</a:t>
            </a:r>
          </a:p>
          <a:p>
            <a:pPr algn="ctr" eaLnBrk="1" hangingPunct="1">
              <a:buFont typeface="Wingdings" pitchFamily="2" charset="2"/>
              <a:buNone/>
            </a:pPr>
            <a:r>
              <a:rPr lang="en-US" altLang="ko-KR" sz="2000" dirty="0">
                <a:ea typeface="굴림" charset="-127"/>
              </a:rPr>
              <a:t>“What is it about _________ that makes you feel ______?”</a:t>
            </a:r>
          </a:p>
          <a:p>
            <a:pPr algn="ctr" eaLnBrk="1" hangingPunct="1">
              <a:buFont typeface="Wingdings" pitchFamily="2" charset="2"/>
              <a:buNone/>
            </a:pPr>
            <a:endParaRPr lang="en-US" altLang="ko-KR" sz="2000" dirty="0">
              <a:ea typeface="굴림" charset="-127"/>
            </a:endParaRPr>
          </a:p>
          <a:p>
            <a:pPr eaLnBrk="1" hangingPunct="1"/>
            <a:r>
              <a:rPr lang="en-US" altLang="ko-KR" sz="2000" dirty="0">
                <a:ea typeface="굴림" charset="-127"/>
              </a:rPr>
              <a:t>This provides a great transition from empathy to concreteness.</a:t>
            </a: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41</a:t>
            </a:fld>
            <a:endParaRPr lang="en-US" altLang="ko-K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451FB20-B33F-65A2-BBC3-0DA6C5D3CCAD}"/>
              </a:ext>
            </a:extLst>
          </p:cNvPr>
          <p:cNvSpPr>
            <a:spLocks noGrp="1"/>
          </p:cNvSpPr>
          <p:nvPr>
            <p:ph type="sldNum" sz="quarter" idx="12"/>
          </p:nvPr>
        </p:nvSpPr>
        <p:spPr/>
        <p:txBody>
          <a:bodyPr/>
          <a:lstStyle/>
          <a:p>
            <a:pPr>
              <a:defRPr/>
            </a:pPr>
            <a:fld id="{BE1A610A-D3D4-4897-B95C-44B48C0EF45B}" type="slidenum">
              <a:rPr lang="ko-KR" altLang="en-US" smtClean="0"/>
              <a:pPr>
                <a:defRPr/>
              </a:pPr>
              <a:t>42</a:t>
            </a:fld>
            <a:endParaRPr lang="en-US" altLang="ko-KR"/>
          </a:p>
        </p:txBody>
      </p:sp>
      <p:pic>
        <p:nvPicPr>
          <p:cNvPr id="7170" name="Picture 2" descr="How effective is Think Pair Share? | Durrington Research School">
            <a:extLst>
              <a:ext uri="{FF2B5EF4-FFF2-40B4-BE49-F238E27FC236}">
                <a16:creationId xmlns:a16="http://schemas.microsoft.com/office/drawing/2014/main" id="{A762C9EE-C2E5-E379-72E4-90A272D4CB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893" y="1181100"/>
            <a:ext cx="8028214"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5237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t>Practicing Concreteness:</a:t>
            </a:r>
          </a:p>
        </p:txBody>
      </p:sp>
      <p:sp>
        <p:nvSpPr>
          <p:cNvPr id="3" name="Content Placeholder 2"/>
          <p:cNvSpPr>
            <a:spLocks noGrp="1"/>
          </p:cNvSpPr>
          <p:nvPr>
            <p:ph idx="1"/>
          </p:nvPr>
        </p:nvSpPr>
        <p:spPr>
          <a:xfrm>
            <a:off x="809997" y="2895600"/>
            <a:ext cx="7772400" cy="4114800"/>
          </a:xfrm>
        </p:spPr>
        <p:txBody>
          <a:bodyPr/>
          <a:lstStyle/>
          <a:p>
            <a:r>
              <a:rPr lang="en-US" dirty="0"/>
              <a:t>“My adviser says I have to talk more in seminar. All they do is argue in there. I get very nervous.”</a:t>
            </a:r>
          </a:p>
          <a:p>
            <a:r>
              <a:rPr lang="en-US" dirty="0"/>
              <a:t>“I feel so dumb when everyone else gets the biology lab done fast and I’m still trying to finish.”</a:t>
            </a:r>
          </a:p>
          <a:p>
            <a:r>
              <a:rPr lang="en-US" dirty="0"/>
              <a:t>“Everything in school feels so chaotic right now. I feel like I am trying to get so much done that I get nothing done very well.”</a:t>
            </a:r>
          </a:p>
          <a:p>
            <a:r>
              <a:rPr lang="en-US" dirty="0"/>
              <a:t>“Art is so difficult. I feel incompetent in there.” </a:t>
            </a:r>
          </a:p>
          <a:p>
            <a:pPr marL="0" indent="0">
              <a:buNone/>
            </a:pPr>
            <a:endParaRPr lang="en-US" altLang="ko-KR" dirty="0">
              <a:ea typeface="굴림" charset="-127"/>
            </a:endParaRPr>
          </a:p>
          <a:p>
            <a:r>
              <a:rPr lang="en-US" altLang="ko-KR" u="sng" dirty="0">
                <a:ea typeface="굴림" charset="-127"/>
              </a:rPr>
              <a:t>The Formula:</a:t>
            </a:r>
          </a:p>
          <a:p>
            <a:pPr algn="ctr">
              <a:buNone/>
            </a:pPr>
            <a:r>
              <a:rPr lang="en-US" altLang="ko-KR" dirty="0">
                <a:ea typeface="굴림" charset="-127"/>
              </a:rPr>
              <a:t>“What is it about _________ that makes you feel ______?”</a:t>
            </a:r>
          </a:p>
          <a:p>
            <a:endParaRPr lang="en-US" dirty="0"/>
          </a:p>
          <a:p>
            <a:pPr marL="0" indent="0">
              <a:buNone/>
            </a:pPr>
            <a:endParaRPr lang="en-US" dirty="0">
              <a:solidFill>
                <a:srgbClr val="FF0000"/>
              </a:solidFill>
            </a:endParaRPr>
          </a:p>
          <a:p>
            <a:endParaRPr lang="en-US" dirty="0">
              <a:solidFill>
                <a:srgbClr val="FF0000"/>
              </a:solidFill>
            </a:endParaRPr>
          </a:p>
          <a:p>
            <a:endParaRPr lang="en-US" dirty="0">
              <a:solidFill>
                <a:srgbClr val="FF0000"/>
              </a:solidFill>
            </a:endParaRP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43</a:t>
            </a:fld>
            <a:endParaRPr lang="en-US" altLang="ko-K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E3A06-2238-C1DA-E2C0-23D6C7C21717}"/>
              </a:ext>
            </a:extLst>
          </p:cNvPr>
          <p:cNvSpPr>
            <a:spLocks noGrp="1"/>
          </p:cNvSpPr>
          <p:nvPr>
            <p:ph type="title"/>
          </p:nvPr>
        </p:nvSpPr>
        <p:spPr/>
        <p:txBody>
          <a:bodyPr/>
          <a:lstStyle/>
          <a:p>
            <a:r>
              <a:rPr lang="en-US" dirty="0"/>
              <a:t>Just Some Tips</a:t>
            </a:r>
          </a:p>
        </p:txBody>
      </p:sp>
      <p:sp>
        <p:nvSpPr>
          <p:cNvPr id="3" name="Slide Number Placeholder 2">
            <a:extLst>
              <a:ext uri="{FF2B5EF4-FFF2-40B4-BE49-F238E27FC236}">
                <a16:creationId xmlns:a16="http://schemas.microsoft.com/office/drawing/2014/main" id="{75BD1CD6-8758-7714-0699-6D4E15D16472}"/>
              </a:ext>
            </a:extLst>
          </p:cNvPr>
          <p:cNvSpPr>
            <a:spLocks noGrp="1"/>
          </p:cNvSpPr>
          <p:nvPr>
            <p:ph type="sldNum" sz="quarter" idx="12"/>
          </p:nvPr>
        </p:nvSpPr>
        <p:spPr/>
        <p:txBody>
          <a:bodyPr/>
          <a:lstStyle/>
          <a:p>
            <a:pPr>
              <a:defRPr/>
            </a:pPr>
            <a:fld id="{6028BD34-6924-4F0C-8EBC-2D441874CE00}" type="slidenum">
              <a:rPr lang="ko-KR" altLang="en-US" smtClean="0"/>
              <a:pPr>
                <a:defRPr/>
              </a:pPr>
              <a:t>44</a:t>
            </a:fld>
            <a:endParaRPr lang="en-US" altLang="ko-KR"/>
          </a:p>
        </p:txBody>
      </p:sp>
      <p:sp>
        <p:nvSpPr>
          <p:cNvPr id="5" name="TextBox 4">
            <a:extLst>
              <a:ext uri="{FF2B5EF4-FFF2-40B4-BE49-F238E27FC236}">
                <a16:creationId xmlns:a16="http://schemas.microsoft.com/office/drawing/2014/main" id="{91685A63-6C0D-09A9-E70B-7B4578A1BB75}"/>
              </a:ext>
            </a:extLst>
          </p:cNvPr>
          <p:cNvSpPr txBox="1"/>
          <p:nvPr/>
        </p:nvSpPr>
        <p:spPr>
          <a:xfrm>
            <a:off x="685800" y="2514600"/>
            <a:ext cx="4576864" cy="3954096"/>
          </a:xfrm>
          <a:prstGeom prst="rect">
            <a:avLst/>
          </a:prstGeom>
          <a:noFill/>
        </p:spPr>
        <p:txBody>
          <a:bodyPr wrap="square">
            <a:spAutoFit/>
          </a:bodyPr>
          <a:lstStyle/>
          <a:p>
            <a:pPr marL="0" lvl="0" indent="0" algn="l" rtl="0">
              <a:lnSpc>
                <a:spcPct val="115000"/>
              </a:lnSpc>
              <a:spcBef>
                <a:spcPts val="375"/>
              </a:spcBef>
              <a:spcAft>
                <a:spcPts val="0"/>
              </a:spcAft>
              <a:buSzPts val="1800"/>
              <a:buNone/>
            </a:pPr>
            <a:r>
              <a:rPr lang="en-US" sz="2000" dirty="0"/>
              <a:t>Even good questions have potential problems:</a:t>
            </a:r>
          </a:p>
          <a:p>
            <a:pPr marL="457200" lvl="0" indent="-419100" algn="l" rtl="0">
              <a:lnSpc>
                <a:spcPct val="115000"/>
              </a:lnSpc>
              <a:spcBef>
                <a:spcPts val="0"/>
              </a:spcBef>
              <a:spcAft>
                <a:spcPts val="0"/>
              </a:spcAft>
              <a:buSzPts val="3000"/>
              <a:buChar char="▸"/>
            </a:pPr>
            <a:r>
              <a:rPr lang="en-US" sz="2000" dirty="0"/>
              <a:t>Bombarding/grilling/multiple ?’s</a:t>
            </a:r>
          </a:p>
          <a:p>
            <a:pPr marL="457200" lvl="0" indent="-419100" algn="l" rtl="0">
              <a:lnSpc>
                <a:spcPct val="115000"/>
              </a:lnSpc>
              <a:spcBef>
                <a:spcPts val="0"/>
              </a:spcBef>
              <a:spcAft>
                <a:spcPts val="0"/>
              </a:spcAft>
              <a:buSzPts val="3000"/>
              <a:buChar char="▸"/>
            </a:pPr>
            <a:r>
              <a:rPr lang="en-US" sz="2000" dirty="0"/>
              <a:t>If used to sell your point of view </a:t>
            </a:r>
          </a:p>
          <a:p>
            <a:pPr marL="457200" lvl="0" indent="-419100" algn="l" rtl="0">
              <a:lnSpc>
                <a:spcPct val="115000"/>
              </a:lnSpc>
              <a:spcBef>
                <a:spcPts val="0"/>
              </a:spcBef>
              <a:spcAft>
                <a:spcPts val="0"/>
              </a:spcAft>
              <a:buSzPts val="3000"/>
              <a:buChar char="▸"/>
            </a:pPr>
            <a:r>
              <a:rPr lang="en-US" sz="2000" dirty="0"/>
              <a:t>Using questions to control or to foster dependency</a:t>
            </a:r>
          </a:p>
          <a:p>
            <a:pPr marL="457200" lvl="0" indent="-419100" algn="l" rtl="0">
              <a:lnSpc>
                <a:spcPct val="115000"/>
              </a:lnSpc>
              <a:spcBef>
                <a:spcPts val="0"/>
              </a:spcBef>
              <a:spcAft>
                <a:spcPts val="0"/>
              </a:spcAft>
              <a:buSzPts val="3000"/>
              <a:buChar char="▸"/>
            </a:pPr>
            <a:r>
              <a:rPr lang="en-US" sz="2000" dirty="0"/>
              <a:t>Cultural sensitivity issues may arise with questioning</a:t>
            </a:r>
          </a:p>
          <a:p>
            <a:pPr marL="457200" lvl="0" indent="-419100" algn="l" rtl="0">
              <a:lnSpc>
                <a:spcPct val="115000"/>
              </a:lnSpc>
              <a:spcBef>
                <a:spcPts val="0"/>
              </a:spcBef>
              <a:spcAft>
                <a:spcPts val="0"/>
              </a:spcAft>
              <a:buSzPts val="3000"/>
              <a:buChar char="▸"/>
            </a:pPr>
            <a:r>
              <a:rPr lang="en-US" sz="2000" dirty="0"/>
              <a:t>Questions can be threatening</a:t>
            </a:r>
          </a:p>
          <a:p>
            <a:pPr marL="457200" lvl="0" indent="-419100" algn="l" rtl="0">
              <a:lnSpc>
                <a:spcPct val="115000"/>
              </a:lnSpc>
              <a:spcBef>
                <a:spcPts val="0"/>
              </a:spcBef>
              <a:spcAft>
                <a:spcPts val="0"/>
              </a:spcAft>
              <a:buSzPts val="3000"/>
              <a:buChar char="▸"/>
            </a:pPr>
            <a:r>
              <a:rPr lang="en-US" sz="2000" dirty="0"/>
              <a:t>Questions can make us lazy helpers</a:t>
            </a:r>
          </a:p>
        </p:txBody>
      </p:sp>
    </p:spTree>
    <p:extLst>
      <p:ext uri="{BB962C8B-B14F-4D97-AF65-F5344CB8AC3E}">
        <p14:creationId xmlns:p14="http://schemas.microsoft.com/office/powerpoint/2010/main" val="29159208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Grp="1" noChangeArrowheads="1"/>
          </p:cNvSpPr>
          <p:nvPr>
            <p:ph type="title"/>
          </p:nvPr>
        </p:nvSpPr>
        <p:spPr/>
        <p:txBody>
          <a:bodyPr/>
          <a:lstStyle/>
          <a:p>
            <a:pPr algn="ctr" eaLnBrk="1" hangingPunct="1"/>
            <a:r>
              <a:rPr lang="en-US" u="sng" dirty="0"/>
              <a:t>Transition Stage:</a:t>
            </a:r>
          </a:p>
        </p:txBody>
      </p:sp>
      <p:sp>
        <p:nvSpPr>
          <p:cNvPr id="13315" name="Rectangle 3"/>
          <p:cNvSpPr>
            <a:spLocks noGrp="1" noChangeArrowheads="1"/>
          </p:cNvSpPr>
          <p:nvPr>
            <p:ph idx="1"/>
          </p:nvPr>
        </p:nvSpPr>
        <p:spPr/>
        <p:txBody>
          <a:bodyPr/>
          <a:lstStyle/>
          <a:p>
            <a:pPr algn="ctr" eaLnBrk="1" hangingPunct="1">
              <a:buFont typeface="Wingdings" pitchFamily="2" charset="2"/>
              <a:buNone/>
            </a:pPr>
            <a:endParaRPr lang="ko-KR" altLang="en-US" dirty="0">
              <a:ea typeface="굴림" charset="-127"/>
              <a:cs typeface="Times New Roman" pitchFamily="18" charset="0"/>
            </a:endParaRPr>
          </a:p>
          <a:p>
            <a:pPr algn="ctr" eaLnBrk="1" hangingPunct="1">
              <a:buFont typeface="Wingdings" pitchFamily="2" charset="2"/>
              <a:buNone/>
            </a:pPr>
            <a:endParaRPr lang="ko-KR" altLang="en-US" dirty="0">
              <a:ea typeface="굴림" charset="-127"/>
              <a:cs typeface="Times New Roman" pitchFamily="18" charset="0"/>
            </a:endParaRPr>
          </a:p>
          <a:p>
            <a:pPr algn="ctr" eaLnBrk="1" hangingPunct="1">
              <a:buFont typeface="Wingdings" pitchFamily="2" charset="2"/>
              <a:buNone/>
            </a:pPr>
            <a:r>
              <a:rPr lang="ko-KR" altLang="en-US" sz="2800" dirty="0">
                <a:ea typeface="굴림" charset="-127"/>
                <a:cs typeface="Times New Roman" pitchFamily="18" charset="0"/>
              </a:rPr>
              <a:t>“</a:t>
            </a:r>
            <a:r>
              <a:rPr lang="en-US" altLang="ko-KR" sz="2800" dirty="0">
                <a:ea typeface="굴림" charset="-127"/>
                <a:cs typeface="Times New Roman" pitchFamily="18" charset="0"/>
              </a:rPr>
              <a:t>Vague problems = Vague solutions”</a:t>
            </a:r>
          </a:p>
          <a:p>
            <a:pPr algn="ctr" eaLnBrk="1" hangingPunct="1"/>
            <a:endParaRPr lang="ko-KR" altLang="en-US" dirty="0">
              <a:ea typeface="굴림" charset="-127"/>
              <a:cs typeface="Times New Roman" pitchFamily="18" charset="0"/>
            </a:endParaRPr>
          </a:p>
        </p:txBody>
      </p:sp>
      <p:sp>
        <p:nvSpPr>
          <p:cNvPr id="2" name="Slide Number Placeholder 1"/>
          <p:cNvSpPr>
            <a:spLocks noGrp="1"/>
          </p:cNvSpPr>
          <p:nvPr>
            <p:ph type="sldNum" sz="quarter" idx="12"/>
          </p:nvPr>
        </p:nvSpPr>
        <p:spPr/>
        <p:txBody>
          <a:bodyPr/>
          <a:lstStyle/>
          <a:p>
            <a:pPr>
              <a:defRPr/>
            </a:pPr>
            <a:fld id="{9B3473C2-F834-4AFA-B553-3F77C237981C}" type="slidenum">
              <a:rPr lang="ko-KR" altLang="en-US" smtClean="0"/>
              <a:pPr>
                <a:defRPr/>
              </a:pPr>
              <a:t>45</a:t>
            </a:fld>
            <a:endParaRPr lang="en-US" altLang="ko-K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1010C-87AB-B12D-C6DC-B65B03AF9867}"/>
              </a:ext>
            </a:extLst>
          </p:cNvPr>
          <p:cNvSpPr>
            <a:spLocks noGrp="1"/>
          </p:cNvSpPr>
          <p:nvPr>
            <p:ph type="title"/>
          </p:nvPr>
        </p:nvSpPr>
        <p:spPr>
          <a:xfrm>
            <a:off x="3186298" y="609600"/>
            <a:ext cx="2771403" cy="970450"/>
          </a:xfrm>
        </p:spPr>
        <p:txBody>
          <a:bodyPr/>
          <a:lstStyle/>
          <a:p>
            <a:r>
              <a:rPr lang="en-US" dirty="0"/>
              <a:t>Scan Me!</a:t>
            </a:r>
          </a:p>
        </p:txBody>
      </p:sp>
      <p:sp>
        <p:nvSpPr>
          <p:cNvPr id="3" name="Slide Number Placeholder 2">
            <a:extLst>
              <a:ext uri="{FF2B5EF4-FFF2-40B4-BE49-F238E27FC236}">
                <a16:creationId xmlns:a16="http://schemas.microsoft.com/office/drawing/2014/main" id="{A042284A-36A3-C42B-B246-D40295261A3C}"/>
              </a:ext>
            </a:extLst>
          </p:cNvPr>
          <p:cNvSpPr>
            <a:spLocks noGrp="1"/>
          </p:cNvSpPr>
          <p:nvPr>
            <p:ph type="sldNum" sz="quarter" idx="12"/>
          </p:nvPr>
        </p:nvSpPr>
        <p:spPr/>
        <p:txBody>
          <a:bodyPr/>
          <a:lstStyle/>
          <a:p>
            <a:pPr>
              <a:defRPr/>
            </a:pPr>
            <a:fld id="{6028BD34-6924-4F0C-8EBC-2D441874CE00}" type="slidenum">
              <a:rPr lang="ko-KR" altLang="en-US" smtClean="0"/>
              <a:pPr>
                <a:defRPr/>
              </a:pPr>
              <a:t>46</a:t>
            </a:fld>
            <a:endParaRPr lang="en-US" altLang="ko-KR"/>
          </a:p>
        </p:txBody>
      </p:sp>
      <p:pic>
        <p:nvPicPr>
          <p:cNvPr id="5" name="Picture 4" descr="A qr code on a white background&#10;&#10;Description automatically generated">
            <a:extLst>
              <a:ext uri="{FF2B5EF4-FFF2-40B4-BE49-F238E27FC236}">
                <a16:creationId xmlns:a16="http://schemas.microsoft.com/office/drawing/2014/main" id="{C84B1DA6-1370-5F6C-2CBF-1C8FA2C13D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2249761"/>
            <a:ext cx="4343400" cy="4343400"/>
          </a:xfrm>
          <a:prstGeom prst="rect">
            <a:avLst/>
          </a:prstGeom>
        </p:spPr>
      </p:pic>
    </p:spTree>
    <p:extLst>
      <p:ext uri="{BB962C8B-B14F-4D97-AF65-F5344CB8AC3E}">
        <p14:creationId xmlns:p14="http://schemas.microsoft.com/office/powerpoint/2010/main" val="24745664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AE6A25-F6B4-655D-95C0-2C00A9E193DE}"/>
              </a:ext>
            </a:extLst>
          </p:cNvPr>
          <p:cNvSpPr>
            <a:spLocks noGrp="1"/>
          </p:cNvSpPr>
          <p:nvPr>
            <p:ph type="title"/>
          </p:nvPr>
        </p:nvSpPr>
        <p:spPr/>
        <p:txBody>
          <a:bodyPr/>
          <a:lstStyle/>
          <a:p>
            <a:r>
              <a:rPr lang="en-US" dirty="0"/>
              <a:t>Just a Reminder</a:t>
            </a:r>
          </a:p>
        </p:txBody>
      </p:sp>
      <p:sp>
        <p:nvSpPr>
          <p:cNvPr id="3" name="Slide Number Placeholder 2">
            <a:extLst>
              <a:ext uri="{FF2B5EF4-FFF2-40B4-BE49-F238E27FC236}">
                <a16:creationId xmlns:a16="http://schemas.microsoft.com/office/drawing/2014/main" id="{C4358258-D195-45AF-2108-A71E09F3B0D1}"/>
              </a:ext>
            </a:extLst>
          </p:cNvPr>
          <p:cNvSpPr>
            <a:spLocks noGrp="1"/>
          </p:cNvSpPr>
          <p:nvPr>
            <p:ph type="sldNum" sz="quarter" idx="12"/>
          </p:nvPr>
        </p:nvSpPr>
        <p:spPr/>
        <p:txBody>
          <a:bodyPr/>
          <a:lstStyle/>
          <a:p>
            <a:pPr>
              <a:defRPr/>
            </a:pPr>
            <a:fld id="{6028BD34-6924-4F0C-8EBC-2D441874CE00}" type="slidenum">
              <a:rPr lang="ko-KR" altLang="en-US" smtClean="0"/>
              <a:pPr>
                <a:defRPr/>
              </a:pPr>
              <a:t>47</a:t>
            </a:fld>
            <a:endParaRPr lang="en-US" altLang="ko-KR"/>
          </a:p>
        </p:txBody>
      </p:sp>
      <p:pic>
        <p:nvPicPr>
          <p:cNvPr id="7" name="Content Placeholder 6">
            <a:extLst>
              <a:ext uri="{FF2B5EF4-FFF2-40B4-BE49-F238E27FC236}">
                <a16:creationId xmlns:a16="http://schemas.microsoft.com/office/drawing/2014/main" id="{C6CCEA17-1B47-343A-DF53-EFD04E98F423}"/>
              </a:ext>
            </a:extLst>
          </p:cNvPr>
          <p:cNvPicPr>
            <a:picLocks noGrp="1" noChangeAspect="1"/>
          </p:cNvPicPr>
          <p:nvPr>
            <p:ph idx="1"/>
          </p:nvPr>
        </p:nvPicPr>
        <p:blipFill>
          <a:blip r:embed="rId2"/>
          <a:stretch>
            <a:fillRect/>
          </a:stretch>
        </p:blipFill>
        <p:spPr>
          <a:xfrm>
            <a:off x="827831" y="2302004"/>
            <a:ext cx="4104482" cy="4104482"/>
          </a:xfrm>
          <a:prstGeom prst="rect">
            <a:avLst/>
          </a:prstGeom>
        </p:spPr>
      </p:pic>
      <p:sp>
        <p:nvSpPr>
          <p:cNvPr id="8" name="TextBox 7">
            <a:extLst>
              <a:ext uri="{FF2B5EF4-FFF2-40B4-BE49-F238E27FC236}">
                <a16:creationId xmlns:a16="http://schemas.microsoft.com/office/drawing/2014/main" id="{29CC255A-8018-4A9E-5E35-8FBD306764CE}"/>
              </a:ext>
            </a:extLst>
          </p:cNvPr>
          <p:cNvSpPr txBox="1"/>
          <p:nvPr/>
        </p:nvSpPr>
        <p:spPr>
          <a:xfrm>
            <a:off x="5486400" y="3399817"/>
            <a:ext cx="3119765" cy="2246769"/>
          </a:xfrm>
          <a:prstGeom prst="rect">
            <a:avLst/>
          </a:prstGeom>
          <a:noFill/>
        </p:spPr>
        <p:txBody>
          <a:bodyPr wrap="square" rtlCol="0">
            <a:spAutoFit/>
          </a:bodyPr>
          <a:lstStyle/>
          <a:p>
            <a:r>
              <a:rPr lang="en-US" sz="2800" b="1" dirty="0"/>
              <a:t>Class will resume Thursday October 19</a:t>
            </a:r>
            <a:r>
              <a:rPr lang="en-US" sz="2800" b="1" baseline="30000" dirty="0"/>
              <a:t>th</a:t>
            </a:r>
            <a:r>
              <a:rPr lang="en-US" sz="2800" b="1" dirty="0"/>
              <a:t> for our presentations! </a:t>
            </a:r>
          </a:p>
        </p:txBody>
      </p:sp>
    </p:spTree>
    <p:extLst>
      <p:ext uri="{BB962C8B-B14F-4D97-AF65-F5344CB8AC3E}">
        <p14:creationId xmlns:p14="http://schemas.microsoft.com/office/powerpoint/2010/main" val="27408256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6EF05-6F5E-1760-895A-775D2B313089}"/>
              </a:ext>
            </a:extLst>
          </p:cNvPr>
          <p:cNvSpPr>
            <a:spLocks noGrp="1"/>
          </p:cNvSpPr>
          <p:nvPr>
            <p:ph type="title"/>
          </p:nvPr>
        </p:nvSpPr>
        <p:spPr/>
        <p:txBody>
          <a:bodyPr/>
          <a:lstStyle/>
          <a:p>
            <a:r>
              <a:rPr lang="en-US" dirty="0"/>
              <a:t>Goals for Class</a:t>
            </a:r>
          </a:p>
        </p:txBody>
      </p:sp>
      <p:sp>
        <p:nvSpPr>
          <p:cNvPr id="4" name="Text Placeholder 3">
            <a:extLst>
              <a:ext uri="{FF2B5EF4-FFF2-40B4-BE49-F238E27FC236}">
                <a16:creationId xmlns:a16="http://schemas.microsoft.com/office/drawing/2014/main" id="{2757791F-AD77-55AF-3796-D9FE57B19E90}"/>
              </a:ext>
            </a:extLst>
          </p:cNvPr>
          <p:cNvSpPr>
            <a:spLocks noGrp="1"/>
          </p:cNvSpPr>
          <p:nvPr>
            <p:ph type="body" sz="quarter" idx="16"/>
          </p:nvPr>
        </p:nvSpPr>
        <p:spPr/>
        <p:txBody>
          <a:bodyPr>
            <a:normAutofit fontScale="92500" lnSpcReduction="20000"/>
          </a:bodyPr>
          <a:lstStyle/>
          <a:p>
            <a:pPr marL="342900" indent="-342900">
              <a:buAutoNum type="arabicPeriod"/>
            </a:pPr>
            <a:r>
              <a:rPr lang="en-US" sz="2400" dirty="0"/>
              <a:t>Review key aspects of the syllabus</a:t>
            </a:r>
          </a:p>
          <a:p>
            <a:pPr marL="342900" indent="-342900">
              <a:buAutoNum type="arabicPeriod"/>
            </a:pPr>
            <a:r>
              <a:rPr lang="en-US" sz="2400" dirty="0"/>
              <a:t>Review upcoming assignments </a:t>
            </a:r>
          </a:p>
          <a:p>
            <a:pPr marL="342900" indent="-342900">
              <a:buAutoNum type="arabicPeriod"/>
            </a:pPr>
            <a:r>
              <a:rPr lang="en-US" sz="2400" dirty="0"/>
              <a:t>Define concreteness in relation to the Helping Relationship.</a:t>
            </a:r>
          </a:p>
          <a:p>
            <a:pPr marL="342900" indent="-342900">
              <a:buAutoNum type="arabicPeriod"/>
            </a:pPr>
            <a:r>
              <a:rPr lang="en-US" sz="2400" dirty="0"/>
              <a:t>Practice concreteness tools to guide </a:t>
            </a:r>
            <a:r>
              <a:rPr lang="en-US" sz="2400" dirty="0" err="1"/>
              <a:t>helpee</a:t>
            </a:r>
            <a:endParaRPr lang="en-US" sz="2400" dirty="0"/>
          </a:p>
          <a:p>
            <a:pPr marL="342900" indent="-342900">
              <a:buAutoNum type="arabicPeriod"/>
            </a:pPr>
            <a:endParaRPr lang="en-US" dirty="0"/>
          </a:p>
        </p:txBody>
      </p:sp>
      <p:sp>
        <p:nvSpPr>
          <p:cNvPr id="5" name="Slide Number Placeholder 4">
            <a:extLst>
              <a:ext uri="{FF2B5EF4-FFF2-40B4-BE49-F238E27FC236}">
                <a16:creationId xmlns:a16="http://schemas.microsoft.com/office/drawing/2014/main" id="{5D41966C-C15B-DD8C-EDAB-6195A24C726A}"/>
              </a:ext>
            </a:extLst>
          </p:cNvPr>
          <p:cNvSpPr>
            <a:spLocks noGrp="1"/>
          </p:cNvSpPr>
          <p:nvPr>
            <p:ph type="sldNum" sz="quarter" idx="12"/>
          </p:nvPr>
        </p:nvSpPr>
        <p:spPr/>
        <p:txBody>
          <a:bodyPr/>
          <a:lstStyle/>
          <a:p>
            <a:pPr>
              <a:defRPr/>
            </a:pPr>
            <a:fld id="{7966C334-1CE3-4DB8-BAF9-36D563DF9293}" type="slidenum">
              <a:rPr lang="ko-KR" altLang="en-US" smtClean="0"/>
              <a:pPr>
                <a:defRPr/>
              </a:pPr>
              <a:t>48</a:t>
            </a:fld>
            <a:endParaRPr lang="en-US" altLang="ko-KR"/>
          </a:p>
        </p:txBody>
      </p:sp>
      <p:sp>
        <p:nvSpPr>
          <p:cNvPr id="3" name="TextBox 2">
            <a:extLst>
              <a:ext uri="{FF2B5EF4-FFF2-40B4-BE49-F238E27FC236}">
                <a16:creationId xmlns:a16="http://schemas.microsoft.com/office/drawing/2014/main" id="{A9AFC6D6-C8CC-61AC-5EC4-0067E10E4D08}"/>
              </a:ext>
            </a:extLst>
          </p:cNvPr>
          <p:cNvSpPr txBox="1"/>
          <p:nvPr/>
        </p:nvSpPr>
        <p:spPr>
          <a:xfrm>
            <a:off x="569068" y="4876800"/>
            <a:ext cx="4038600" cy="646331"/>
          </a:xfrm>
          <a:prstGeom prst="rect">
            <a:avLst/>
          </a:prstGeom>
          <a:noFill/>
        </p:spPr>
        <p:txBody>
          <a:bodyPr wrap="square" rtlCol="0">
            <a:spAutoFit/>
          </a:bodyPr>
          <a:lstStyle/>
          <a:p>
            <a:r>
              <a:rPr lang="en-US" sz="3600" dirty="0"/>
              <a:t>How did we do?!</a:t>
            </a:r>
          </a:p>
        </p:txBody>
      </p:sp>
    </p:spTree>
    <p:extLst>
      <p:ext uri="{BB962C8B-B14F-4D97-AF65-F5344CB8AC3E}">
        <p14:creationId xmlns:p14="http://schemas.microsoft.com/office/powerpoint/2010/main" val="2438736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F014716-BA3D-BCE8-1926-D1C887AEA639}"/>
              </a:ext>
            </a:extLst>
          </p:cNvPr>
          <p:cNvSpPr>
            <a:spLocks noGrp="1"/>
          </p:cNvSpPr>
          <p:nvPr>
            <p:ph type="sldNum" sz="quarter" idx="12"/>
          </p:nvPr>
        </p:nvSpPr>
        <p:spPr/>
        <p:txBody>
          <a:bodyPr/>
          <a:lstStyle/>
          <a:p>
            <a:pPr>
              <a:defRPr/>
            </a:pPr>
            <a:fld id="{9B3473C2-F834-4AFA-B553-3F77C237981C}" type="slidenum">
              <a:rPr lang="ko-KR" altLang="en-US" smtClean="0"/>
              <a:pPr>
                <a:defRPr/>
              </a:pPr>
              <a:t>5</a:t>
            </a:fld>
            <a:endParaRPr lang="en-US" altLang="ko-KR"/>
          </a:p>
        </p:txBody>
      </p:sp>
      <p:sp>
        <p:nvSpPr>
          <p:cNvPr id="5" name="Rectangle 4">
            <a:extLst>
              <a:ext uri="{FF2B5EF4-FFF2-40B4-BE49-F238E27FC236}">
                <a16:creationId xmlns:a16="http://schemas.microsoft.com/office/drawing/2014/main" id="{AA8DBE56-902C-776A-E699-F55FFA759448}"/>
              </a:ext>
            </a:extLst>
          </p:cNvPr>
          <p:cNvSpPr/>
          <p:nvPr/>
        </p:nvSpPr>
        <p:spPr>
          <a:xfrm>
            <a:off x="551512" y="2967335"/>
            <a:ext cx="8040984" cy="923330"/>
          </a:xfrm>
          <a:prstGeom prst="rect">
            <a:avLst/>
          </a:prstGeom>
          <a:noFill/>
          <a:ln>
            <a:solidFill>
              <a:schemeClr val="accent1"/>
            </a:solidFill>
          </a:ln>
        </p:spPr>
        <p:txBody>
          <a:bodyPr wrap="none" lIns="91440" tIns="45720" rIns="91440" bIns="45720">
            <a:spAutoFit/>
          </a:bodyPr>
          <a:lstStyle/>
          <a:p>
            <a:pPr algn="ctr"/>
            <a:r>
              <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Upcoming Assignments</a:t>
            </a:r>
          </a:p>
        </p:txBody>
      </p:sp>
    </p:spTree>
    <p:extLst>
      <p:ext uri="{BB962C8B-B14F-4D97-AF65-F5344CB8AC3E}">
        <p14:creationId xmlns:p14="http://schemas.microsoft.com/office/powerpoint/2010/main" val="1904482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87AD-E605-0695-23B7-7E944D32B5B1}"/>
              </a:ext>
            </a:extLst>
          </p:cNvPr>
          <p:cNvSpPr>
            <a:spLocks noGrp="1"/>
          </p:cNvSpPr>
          <p:nvPr>
            <p:ph type="title"/>
          </p:nvPr>
        </p:nvSpPr>
        <p:spPr>
          <a:xfrm>
            <a:off x="809998" y="294420"/>
            <a:ext cx="7524003" cy="1265238"/>
          </a:xfrm>
        </p:spPr>
        <p:txBody>
          <a:bodyPr/>
          <a:lstStyle/>
          <a:p>
            <a:r>
              <a:rPr lang="en-US" b="0" i="0" dirty="0">
                <a:solidFill>
                  <a:schemeClr val="bg1"/>
                </a:solidFill>
                <a:effectLst/>
                <a:latin typeface="Century Gothic" panose="020B0502020202020204" pitchFamily="34" charset="0"/>
              </a:rPr>
              <a:t>SKILLS RECORDING &amp; PAPER A (100 points each)</a:t>
            </a:r>
            <a:endParaRPr lang="en-US" dirty="0">
              <a:solidFill>
                <a:schemeClr val="bg1"/>
              </a:solidFill>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B0452378-0867-5B53-8C75-21C28F87F7E1}"/>
              </a:ext>
            </a:extLst>
          </p:cNvPr>
          <p:cNvSpPr>
            <a:spLocks noGrp="1"/>
          </p:cNvSpPr>
          <p:nvPr>
            <p:ph type="sldNum" sz="quarter" idx="12"/>
          </p:nvPr>
        </p:nvSpPr>
        <p:spPr/>
        <p:txBody>
          <a:bodyPr/>
          <a:lstStyle/>
          <a:p>
            <a:pPr>
              <a:defRPr/>
            </a:pPr>
            <a:fld id="{6028BD34-6924-4F0C-8EBC-2D441874CE00}" type="slidenum">
              <a:rPr lang="ko-KR" altLang="en-US" smtClean="0"/>
              <a:pPr>
                <a:defRPr/>
              </a:pPr>
              <a:t>6</a:t>
            </a:fld>
            <a:endParaRPr lang="en-US" altLang="ko-KR"/>
          </a:p>
        </p:txBody>
      </p:sp>
      <p:sp>
        <p:nvSpPr>
          <p:cNvPr id="5" name="TextBox 4">
            <a:extLst>
              <a:ext uri="{FF2B5EF4-FFF2-40B4-BE49-F238E27FC236}">
                <a16:creationId xmlns:a16="http://schemas.microsoft.com/office/drawing/2014/main" id="{7ED9ACFE-F9C5-592E-C25B-392A4872D361}"/>
              </a:ext>
            </a:extLst>
          </p:cNvPr>
          <p:cNvSpPr txBox="1"/>
          <p:nvPr/>
        </p:nvSpPr>
        <p:spPr>
          <a:xfrm>
            <a:off x="609600" y="2438400"/>
            <a:ext cx="6477000" cy="4524315"/>
          </a:xfrm>
          <a:prstGeom prst="rect">
            <a:avLst/>
          </a:prstGeom>
          <a:noFill/>
        </p:spPr>
        <p:txBody>
          <a:bodyPr wrap="square">
            <a:spAutoFit/>
          </a:bodyPr>
          <a:lstStyle/>
          <a:p>
            <a:pPr marL="285750" indent="-285750">
              <a:buFont typeface="Arial" panose="020B0604020202020204" pitchFamily="34" charset="0"/>
              <a:buChar char="•"/>
            </a:pPr>
            <a:r>
              <a:rPr lang="en-US" sz="1800" b="0" i="0" dirty="0">
                <a:effectLst/>
              </a:rPr>
              <a:t>Students will record themselves in a mock counseling session by using helping skills with a partner serving as the designated </a:t>
            </a:r>
            <a:r>
              <a:rPr lang="en-US" sz="1800" b="0" i="0" dirty="0" err="1">
                <a:effectLst/>
              </a:rPr>
              <a:t>helpee</a:t>
            </a:r>
            <a:r>
              <a:rPr lang="en-US" sz="1800" b="0" i="0" dirty="0">
                <a:effectLst/>
              </a:rPr>
              <a:t>.</a:t>
            </a:r>
            <a:r>
              <a:rPr lang="en-US" dirty="0"/>
              <a:t> </a:t>
            </a:r>
            <a:r>
              <a:rPr lang="en-US" sz="1800" b="0" i="0" dirty="0">
                <a:effectLst/>
              </a:rPr>
              <a:t>Students will meet to record sessions. </a:t>
            </a:r>
          </a:p>
          <a:p>
            <a:endParaRPr lang="en-US" dirty="0"/>
          </a:p>
          <a:p>
            <a:pPr marL="285750" indent="-285750">
              <a:buFont typeface="Arial" panose="020B0604020202020204" pitchFamily="34" charset="0"/>
              <a:buChar char="•"/>
            </a:pPr>
            <a:r>
              <a:rPr lang="en-US" sz="1800" b="0" i="0" dirty="0">
                <a:effectLst/>
              </a:rPr>
              <a:t>During this recorded session, you will demonstrate the counseling skills that you have learned up to that point: </a:t>
            </a:r>
            <a:r>
              <a:rPr lang="en-US" sz="1800" b="1" i="0" dirty="0">
                <a:effectLst/>
              </a:rPr>
              <a:t>attending, reflecting, responding, empathy, listening, etc</a:t>
            </a:r>
            <a:r>
              <a:rPr lang="en-US" sz="1800" b="0" i="0" dirty="0">
                <a:effectLst/>
              </a:rPr>
              <a:t>.</a:t>
            </a:r>
            <a:br>
              <a:rPr lang="en-US" sz="1800" b="0" i="0" dirty="0">
                <a:effectLst/>
              </a:rPr>
            </a:br>
            <a:endParaRPr lang="en-US" sz="1800" b="0" i="0" dirty="0">
              <a:effectLst/>
            </a:endParaRPr>
          </a:p>
          <a:p>
            <a:pPr marL="285750" indent="-285750">
              <a:buFont typeface="Arial" panose="020B0604020202020204" pitchFamily="34" charset="0"/>
              <a:buChar char="•"/>
            </a:pPr>
            <a:r>
              <a:rPr lang="en-US" sz="1800" b="0" i="0" dirty="0">
                <a:effectLst/>
              </a:rPr>
              <a:t> You and your partner will take turns role-playing the helper, then the </a:t>
            </a:r>
            <a:r>
              <a:rPr lang="en-US" sz="1800" b="0" i="0" dirty="0" err="1">
                <a:effectLst/>
              </a:rPr>
              <a:t>helpee</a:t>
            </a:r>
            <a:r>
              <a:rPr lang="en-US" sz="1800" b="0" i="0" dirty="0">
                <a:effectLst/>
              </a:rPr>
              <a:t> for one another. Each student will submit the tape of them as the helper demonstrating the skills that they have learned in class.</a:t>
            </a:r>
          </a:p>
          <a:p>
            <a:endParaRPr lang="en-US" dirty="0">
              <a:latin typeface="Calibri Light" panose="020F0302020204030204" pitchFamily="34" charset="0"/>
            </a:endParaRPr>
          </a:p>
        </p:txBody>
      </p:sp>
    </p:spTree>
    <p:extLst>
      <p:ext uri="{BB962C8B-B14F-4D97-AF65-F5344CB8AC3E}">
        <p14:creationId xmlns:p14="http://schemas.microsoft.com/office/powerpoint/2010/main" val="500460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4B3D5-9E49-A0F5-639E-D081FBCAD1BE}"/>
              </a:ext>
            </a:extLst>
          </p:cNvPr>
          <p:cNvSpPr>
            <a:spLocks noGrp="1"/>
          </p:cNvSpPr>
          <p:nvPr>
            <p:ph type="title"/>
          </p:nvPr>
        </p:nvSpPr>
        <p:spPr>
          <a:xfrm>
            <a:off x="809997" y="256320"/>
            <a:ext cx="7524003" cy="1341438"/>
          </a:xfrm>
        </p:spPr>
        <p:txBody>
          <a:bodyPr/>
          <a:lstStyle/>
          <a:p>
            <a:r>
              <a:rPr lang="en-US" b="0" i="0" dirty="0">
                <a:solidFill>
                  <a:schemeClr val="bg1"/>
                </a:solidFill>
                <a:effectLst/>
                <a:latin typeface="Century Gothic" panose="020B0502020202020204" pitchFamily="34" charset="0"/>
              </a:rPr>
              <a:t>SKILLS RECORDING &amp; PAPER A (100 points each)</a:t>
            </a:r>
            <a:endParaRPr lang="en-US" dirty="0">
              <a:solidFill>
                <a:schemeClr val="bg1"/>
              </a:solidFill>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1D846BE6-D49A-B234-1AE2-B7604BBF7D7B}"/>
              </a:ext>
            </a:extLst>
          </p:cNvPr>
          <p:cNvSpPr>
            <a:spLocks noGrp="1"/>
          </p:cNvSpPr>
          <p:nvPr>
            <p:ph type="sldNum" sz="quarter" idx="12"/>
          </p:nvPr>
        </p:nvSpPr>
        <p:spPr/>
        <p:txBody>
          <a:bodyPr/>
          <a:lstStyle/>
          <a:p>
            <a:pPr>
              <a:defRPr/>
            </a:pPr>
            <a:fld id="{6028BD34-6924-4F0C-8EBC-2D441874CE00}" type="slidenum">
              <a:rPr lang="ko-KR" altLang="en-US" smtClean="0"/>
              <a:pPr>
                <a:defRPr/>
              </a:pPr>
              <a:t>7</a:t>
            </a:fld>
            <a:endParaRPr lang="en-US" altLang="ko-KR"/>
          </a:p>
        </p:txBody>
      </p:sp>
      <p:sp>
        <p:nvSpPr>
          <p:cNvPr id="5" name="TextBox 4">
            <a:extLst>
              <a:ext uri="{FF2B5EF4-FFF2-40B4-BE49-F238E27FC236}">
                <a16:creationId xmlns:a16="http://schemas.microsoft.com/office/drawing/2014/main" id="{902A6CAF-A343-7642-B145-5B94B97C4850}"/>
              </a:ext>
            </a:extLst>
          </p:cNvPr>
          <p:cNvSpPr txBox="1"/>
          <p:nvPr/>
        </p:nvSpPr>
        <p:spPr>
          <a:xfrm>
            <a:off x="685798" y="2743200"/>
            <a:ext cx="7772400" cy="2862322"/>
          </a:xfrm>
          <a:prstGeom prst="rect">
            <a:avLst/>
          </a:prstGeom>
          <a:noFill/>
        </p:spPr>
        <p:txBody>
          <a:bodyPr wrap="square">
            <a:spAutoFit/>
          </a:bodyPr>
          <a:lstStyle/>
          <a:p>
            <a:pPr marL="285750" indent="-285750">
              <a:buFont typeface="Arial" panose="020B0604020202020204" pitchFamily="34" charset="0"/>
              <a:buChar char="•"/>
            </a:pPr>
            <a:r>
              <a:rPr lang="en-US" sz="2000" b="0" i="0" dirty="0">
                <a:effectLst/>
              </a:rPr>
              <a:t>You will present </a:t>
            </a:r>
            <a:r>
              <a:rPr lang="en-US" sz="2000" b="1" i="0" dirty="0">
                <a:effectLst/>
              </a:rPr>
              <a:t>7 minutes each </a:t>
            </a:r>
            <a:r>
              <a:rPr lang="en-US" sz="2000" b="0" i="0" dirty="0">
                <a:effectLst/>
              </a:rPr>
              <a:t>of your recorded sessions in class to receive instructor and peer feedback.</a:t>
            </a:r>
          </a:p>
          <a:p>
            <a:endParaRPr lang="en-US" sz="2000" dirty="0"/>
          </a:p>
          <a:p>
            <a:pPr marL="285750" indent="-285750">
              <a:buFont typeface="Arial" panose="020B0604020202020204" pitchFamily="34" charset="0"/>
              <a:buChar char="•"/>
            </a:pPr>
            <a:r>
              <a:rPr lang="en-US" sz="2000" b="0" i="0" dirty="0">
                <a:effectLst/>
              </a:rPr>
              <a:t>You will submit a </a:t>
            </a:r>
            <a:r>
              <a:rPr lang="en-US" sz="2000" b="1" i="0" u="sng" dirty="0">
                <a:effectLst/>
              </a:rPr>
              <a:t>3-page</a:t>
            </a:r>
            <a:r>
              <a:rPr lang="en-US" sz="2000" b="0" i="0" dirty="0">
                <a:effectLst/>
              </a:rPr>
              <a:t> personal evaluation/critique/write-up of your recorded session.</a:t>
            </a:r>
            <a:r>
              <a:rPr lang="en-US" sz="2000" b="1" i="0" dirty="0">
                <a:effectLst/>
              </a:rPr>
              <a:t>  </a:t>
            </a:r>
            <a:r>
              <a:rPr lang="en-US" sz="2000" dirty="0"/>
              <a:t>This is due October 31</a:t>
            </a:r>
            <a:r>
              <a:rPr lang="en-US" sz="2000" baseline="30000" dirty="0"/>
              <a:t>st</a:t>
            </a:r>
            <a:r>
              <a:rPr lang="en-US" sz="2000" dirty="0"/>
              <a:t> at 11:59 PM.</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You must attend each class because of the peer critiques and random presenting order</a:t>
            </a:r>
          </a:p>
        </p:txBody>
      </p:sp>
    </p:spTree>
    <p:extLst>
      <p:ext uri="{BB962C8B-B14F-4D97-AF65-F5344CB8AC3E}">
        <p14:creationId xmlns:p14="http://schemas.microsoft.com/office/powerpoint/2010/main" val="3106404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142D3-8EEB-A858-167B-AA32E74481DA}"/>
              </a:ext>
            </a:extLst>
          </p:cNvPr>
          <p:cNvSpPr>
            <a:spLocks noGrp="1"/>
          </p:cNvSpPr>
          <p:nvPr>
            <p:ph type="title"/>
          </p:nvPr>
        </p:nvSpPr>
        <p:spPr/>
        <p:txBody>
          <a:bodyPr/>
          <a:lstStyle/>
          <a:p>
            <a:r>
              <a:rPr lang="en-US" dirty="0">
                <a:solidFill>
                  <a:schemeClr val="bg1"/>
                </a:solidFill>
              </a:rPr>
              <a:t>Helper Role</a:t>
            </a:r>
          </a:p>
        </p:txBody>
      </p:sp>
      <p:sp>
        <p:nvSpPr>
          <p:cNvPr id="3" name="Slide Number Placeholder 2">
            <a:extLst>
              <a:ext uri="{FF2B5EF4-FFF2-40B4-BE49-F238E27FC236}">
                <a16:creationId xmlns:a16="http://schemas.microsoft.com/office/drawing/2014/main" id="{1EF0ADFD-BBCD-F3B0-3140-B21F26091D45}"/>
              </a:ext>
            </a:extLst>
          </p:cNvPr>
          <p:cNvSpPr>
            <a:spLocks noGrp="1"/>
          </p:cNvSpPr>
          <p:nvPr>
            <p:ph type="sldNum" sz="quarter" idx="12"/>
          </p:nvPr>
        </p:nvSpPr>
        <p:spPr/>
        <p:txBody>
          <a:bodyPr/>
          <a:lstStyle/>
          <a:p>
            <a:pPr>
              <a:defRPr/>
            </a:pPr>
            <a:fld id="{6028BD34-6924-4F0C-8EBC-2D441874CE00}" type="slidenum">
              <a:rPr lang="ko-KR" altLang="en-US" smtClean="0"/>
              <a:pPr>
                <a:defRPr/>
              </a:pPr>
              <a:t>8</a:t>
            </a:fld>
            <a:endParaRPr lang="en-US" altLang="ko-KR"/>
          </a:p>
        </p:txBody>
      </p:sp>
      <p:sp>
        <p:nvSpPr>
          <p:cNvPr id="5" name="TextBox 4">
            <a:extLst>
              <a:ext uri="{FF2B5EF4-FFF2-40B4-BE49-F238E27FC236}">
                <a16:creationId xmlns:a16="http://schemas.microsoft.com/office/drawing/2014/main" id="{2AE9193D-B1AB-388E-A7C1-7EE58AE0FE6F}"/>
              </a:ext>
            </a:extLst>
          </p:cNvPr>
          <p:cNvSpPr txBox="1"/>
          <p:nvPr/>
        </p:nvSpPr>
        <p:spPr>
          <a:xfrm>
            <a:off x="474843" y="2743200"/>
            <a:ext cx="8229600" cy="2862322"/>
          </a:xfrm>
          <a:prstGeom prst="rect">
            <a:avLst/>
          </a:prstGeom>
          <a:noFill/>
        </p:spPr>
        <p:txBody>
          <a:bodyPr wrap="square">
            <a:spAutoFit/>
          </a:bodyPr>
          <a:lstStyle/>
          <a:p>
            <a:pPr algn="l"/>
            <a:r>
              <a:rPr lang="en-US" sz="1800" b="0" i="0" u="none" strike="noStrike" baseline="0" dirty="0"/>
              <a:t>Make sure to review the rubric to see what we will be grading on.</a:t>
            </a:r>
            <a:endParaRPr lang="en-US" dirty="0"/>
          </a:p>
          <a:p>
            <a:pPr algn="l"/>
            <a:endParaRPr lang="en-US" sz="1800" b="0" i="0" u="none" strike="noStrike" baseline="0" dirty="0"/>
          </a:p>
          <a:p>
            <a:pPr algn="l"/>
            <a:r>
              <a:rPr lang="en-US" sz="1800" b="0" i="0" u="none" strike="noStrike" baseline="0" dirty="0"/>
              <a:t>• Each student must submit their own video of themselves as helper.</a:t>
            </a:r>
          </a:p>
          <a:p>
            <a:pPr algn="l"/>
            <a:endParaRPr lang="en-US" sz="1800" b="0" i="0" u="none" strike="noStrike" baseline="0" dirty="0"/>
          </a:p>
          <a:p>
            <a:pPr algn="l"/>
            <a:r>
              <a:rPr lang="en-US" sz="1800" b="0" i="0" u="none" strike="noStrike" baseline="0" dirty="0"/>
              <a:t>• Goal is to show implementation of the skills discussed so far in a 7-minute clip</a:t>
            </a:r>
          </a:p>
          <a:p>
            <a:pPr algn="l"/>
            <a:endParaRPr lang="en-US" sz="1800" b="0" i="0" u="none" strike="noStrike" baseline="0" dirty="0"/>
          </a:p>
          <a:p>
            <a:pPr algn="l"/>
            <a:r>
              <a:rPr lang="en-US" sz="1800" b="0" i="0" u="none" strike="noStrike" baseline="0" dirty="0"/>
              <a:t>• Will be graded within your role as a helper not as </a:t>
            </a:r>
            <a:r>
              <a:rPr lang="en-US" sz="1800" b="0" i="0" u="none" strike="noStrike" baseline="0" dirty="0" err="1"/>
              <a:t>helpee</a:t>
            </a:r>
            <a:endParaRPr lang="en-US" sz="1800" b="0" i="0" u="none" strike="noStrike" baseline="0" dirty="0"/>
          </a:p>
          <a:p>
            <a:pPr algn="l"/>
            <a:endParaRPr lang="en-US" sz="1800" b="0" i="0" u="none" strike="noStrike" baseline="0" dirty="0"/>
          </a:p>
          <a:p>
            <a:pPr algn="l"/>
            <a:r>
              <a:rPr lang="en-US" sz="1800" b="0" i="0" u="none" strike="noStrike" baseline="0" dirty="0"/>
              <a:t>• Submit videos into the </a:t>
            </a:r>
            <a:r>
              <a:rPr lang="en-US" sz="1800" b="0" i="0" u="none" strike="noStrike" baseline="0" dirty="0" err="1"/>
              <a:t>onedrive</a:t>
            </a:r>
            <a:r>
              <a:rPr lang="en-US" sz="1800" b="0" i="0" u="none" strike="noStrike" baseline="0" dirty="0"/>
              <a:t> folder by Oct 19</a:t>
            </a:r>
            <a:r>
              <a:rPr lang="en-US" sz="1800" b="0" i="0" u="none" strike="noStrike" baseline="30000" dirty="0"/>
              <a:t>th</a:t>
            </a:r>
            <a:r>
              <a:rPr lang="en-US" sz="1800" b="0" i="0" u="none" strike="noStrike" baseline="0" dirty="0"/>
              <a:t> class time</a:t>
            </a:r>
            <a:endParaRPr lang="en-US" dirty="0"/>
          </a:p>
        </p:txBody>
      </p:sp>
    </p:spTree>
    <p:extLst>
      <p:ext uri="{BB962C8B-B14F-4D97-AF65-F5344CB8AC3E}">
        <p14:creationId xmlns:p14="http://schemas.microsoft.com/office/powerpoint/2010/main" val="3613517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F6364-8B28-7F7F-A421-B4036499D3F6}"/>
              </a:ext>
            </a:extLst>
          </p:cNvPr>
          <p:cNvSpPr>
            <a:spLocks noGrp="1"/>
          </p:cNvSpPr>
          <p:nvPr>
            <p:ph type="title"/>
          </p:nvPr>
        </p:nvSpPr>
        <p:spPr/>
        <p:txBody>
          <a:bodyPr/>
          <a:lstStyle/>
          <a:p>
            <a:r>
              <a:rPr lang="en-US" dirty="0" err="1">
                <a:solidFill>
                  <a:schemeClr val="bg1"/>
                </a:solidFill>
              </a:rPr>
              <a:t>Helpee</a:t>
            </a:r>
            <a:r>
              <a:rPr lang="en-US" dirty="0">
                <a:solidFill>
                  <a:schemeClr val="bg1"/>
                </a:solidFill>
              </a:rPr>
              <a:t> Role	</a:t>
            </a:r>
          </a:p>
        </p:txBody>
      </p:sp>
      <p:sp>
        <p:nvSpPr>
          <p:cNvPr id="3" name="Slide Number Placeholder 2">
            <a:extLst>
              <a:ext uri="{FF2B5EF4-FFF2-40B4-BE49-F238E27FC236}">
                <a16:creationId xmlns:a16="http://schemas.microsoft.com/office/drawing/2014/main" id="{29C4B588-F487-B330-F9DD-EA3DE509B38C}"/>
              </a:ext>
            </a:extLst>
          </p:cNvPr>
          <p:cNvSpPr>
            <a:spLocks noGrp="1"/>
          </p:cNvSpPr>
          <p:nvPr>
            <p:ph type="sldNum" sz="quarter" idx="12"/>
          </p:nvPr>
        </p:nvSpPr>
        <p:spPr/>
        <p:txBody>
          <a:bodyPr/>
          <a:lstStyle/>
          <a:p>
            <a:pPr>
              <a:defRPr/>
            </a:pPr>
            <a:fld id="{6028BD34-6924-4F0C-8EBC-2D441874CE00}" type="slidenum">
              <a:rPr lang="ko-KR" altLang="en-US" smtClean="0"/>
              <a:pPr>
                <a:defRPr/>
              </a:pPr>
              <a:t>9</a:t>
            </a:fld>
            <a:endParaRPr lang="en-US" altLang="ko-KR"/>
          </a:p>
        </p:txBody>
      </p:sp>
      <p:sp>
        <p:nvSpPr>
          <p:cNvPr id="5" name="TextBox 4">
            <a:extLst>
              <a:ext uri="{FF2B5EF4-FFF2-40B4-BE49-F238E27FC236}">
                <a16:creationId xmlns:a16="http://schemas.microsoft.com/office/drawing/2014/main" id="{B88D8025-896F-284A-800D-3B143B61D091}"/>
              </a:ext>
            </a:extLst>
          </p:cNvPr>
          <p:cNvSpPr txBox="1"/>
          <p:nvPr/>
        </p:nvSpPr>
        <p:spPr>
          <a:xfrm>
            <a:off x="631465" y="2514600"/>
            <a:ext cx="8105403" cy="2677656"/>
          </a:xfrm>
          <a:prstGeom prst="rect">
            <a:avLst/>
          </a:prstGeom>
          <a:noFill/>
        </p:spPr>
        <p:txBody>
          <a:bodyPr wrap="square">
            <a:spAutoFit/>
          </a:bodyPr>
          <a:lstStyle/>
          <a:p>
            <a:pPr algn="l"/>
            <a:r>
              <a:rPr lang="en-US" sz="2400" b="0" i="0" u="none" strike="noStrike" baseline="0" dirty="0">
                <a:latin typeface="Century Gothic" panose="020B0502020202020204" pitchFamily="34" charset="0"/>
              </a:rPr>
              <a:t>• May be a real or made-up situation</a:t>
            </a:r>
          </a:p>
          <a:p>
            <a:pPr algn="l"/>
            <a:endParaRPr lang="en-US" sz="2400" b="0" i="0" u="none" strike="noStrike" baseline="0" dirty="0">
              <a:latin typeface="Century Gothic" panose="020B0502020202020204" pitchFamily="34" charset="0"/>
            </a:endParaRPr>
          </a:p>
          <a:p>
            <a:pPr algn="l"/>
            <a:r>
              <a:rPr lang="en-US" sz="2400" b="0" i="0" u="none" strike="noStrike" baseline="0" dirty="0">
                <a:latin typeface="Century Gothic" panose="020B0502020202020204" pitchFamily="34" charset="0"/>
              </a:rPr>
              <a:t>• Be considerate of your classmate (they are practicing, not experts!)</a:t>
            </a:r>
          </a:p>
          <a:p>
            <a:pPr algn="l"/>
            <a:endParaRPr lang="en-US" sz="2400" b="0" i="0" u="none" strike="noStrike" baseline="0" dirty="0">
              <a:latin typeface="Century Gothic" panose="020B0502020202020204" pitchFamily="34" charset="0"/>
            </a:endParaRPr>
          </a:p>
          <a:p>
            <a:pPr algn="l"/>
            <a:r>
              <a:rPr lang="en-US" sz="2400" b="0" i="0" u="none" strike="noStrike" baseline="0" dirty="0">
                <a:latin typeface="Century Gothic" panose="020B0502020202020204" pitchFamily="34" charset="0"/>
              </a:rPr>
              <a:t>• Do not discuss issues or topics beyond the capacity of this class!</a:t>
            </a:r>
            <a:endParaRPr lang="en-US" sz="2400" dirty="0">
              <a:latin typeface="Century Gothic" panose="020B0502020202020204" pitchFamily="34" charset="0"/>
            </a:endParaRPr>
          </a:p>
        </p:txBody>
      </p:sp>
    </p:spTree>
    <p:extLst>
      <p:ext uri="{BB962C8B-B14F-4D97-AF65-F5344CB8AC3E}">
        <p14:creationId xmlns:p14="http://schemas.microsoft.com/office/powerpoint/2010/main" val="708307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9c742c4-e61c-4fa5-be89-a3cb566a80d1}" enabled="0" method="" siteId="{79c742c4-e61c-4fa5-be89-a3cb566a80d1}" removed="1"/>
</clbl:labelList>
</file>

<file path=docProps/app.xml><?xml version="1.0" encoding="utf-8"?>
<Properties xmlns="http://schemas.openxmlformats.org/officeDocument/2006/extended-properties" xmlns:vt="http://schemas.openxmlformats.org/officeDocument/2006/docPropsVTypes">
  <Template>Quotable</Template>
  <TotalTime>12499</TotalTime>
  <Words>1932</Words>
  <Application>Microsoft Office PowerPoint</Application>
  <PresentationFormat>On-screen Show (4:3)</PresentationFormat>
  <Paragraphs>299</Paragraphs>
  <Slides>48</Slides>
  <Notes>3</Notes>
  <HiddenSlides>0</HiddenSlides>
  <MMClips>3</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48</vt:i4>
      </vt:variant>
    </vt:vector>
  </HeadingPairs>
  <TitlesOfParts>
    <vt:vector size="59" baseType="lpstr">
      <vt:lpstr>Arial</vt:lpstr>
      <vt:lpstr>Calibri</vt:lpstr>
      <vt:lpstr>Calibri Light</vt:lpstr>
      <vt:lpstr>Catamaran</vt:lpstr>
      <vt:lpstr>Century Gothic</vt:lpstr>
      <vt:lpstr>Patrick Hand</vt:lpstr>
      <vt:lpstr>Times New Roman</vt:lpstr>
      <vt:lpstr>Wingdings</vt:lpstr>
      <vt:lpstr>Wingdings 2</vt:lpstr>
      <vt:lpstr>WordVisi_MSFontService</vt:lpstr>
      <vt:lpstr>Quotable</vt:lpstr>
      <vt:lpstr>Stage Two: Transition</vt:lpstr>
      <vt:lpstr>Goals for Class</vt:lpstr>
      <vt:lpstr>Reminders</vt:lpstr>
      <vt:lpstr>Attendance &amp; Participation Details</vt:lpstr>
      <vt:lpstr>PowerPoint Presentation</vt:lpstr>
      <vt:lpstr>SKILLS RECORDING &amp; PAPER A (100 points each)</vt:lpstr>
      <vt:lpstr>SKILLS RECORDING &amp; PAPER A (100 points each)</vt:lpstr>
      <vt:lpstr>Helper Role</vt:lpstr>
      <vt:lpstr>Helpee Role </vt:lpstr>
      <vt:lpstr>Tips for the Video</vt:lpstr>
      <vt:lpstr>SKILLS RECORDING &amp; PAPERS A (100 points each)</vt:lpstr>
      <vt:lpstr>Paper A Instructions</vt:lpstr>
      <vt:lpstr>Paper A Instructions </vt:lpstr>
      <vt:lpstr>PowerPoint Presentation</vt:lpstr>
      <vt:lpstr>Diversity Experience Reflection Paper</vt:lpstr>
      <vt:lpstr>Counseling Experience Reflection Paper</vt:lpstr>
      <vt:lpstr>PowerPoint Presentation</vt:lpstr>
      <vt:lpstr>Scan Me!</vt:lpstr>
      <vt:lpstr>The Process</vt:lpstr>
      <vt:lpstr>PowerPoint Presentation</vt:lpstr>
      <vt:lpstr>PowerPoint Presentation</vt:lpstr>
      <vt:lpstr>Stage Two: Transition</vt:lpstr>
      <vt:lpstr>Transition Stage:</vt:lpstr>
      <vt:lpstr>Transition Stage:</vt:lpstr>
      <vt:lpstr>The Process</vt:lpstr>
      <vt:lpstr>Concreteness  (or “Clarity”)</vt:lpstr>
      <vt:lpstr>Concreteness</vt:lpstr>
      <vt:lpstr>Open-Ended Questions:</vt:lpstr>
      <vt:lpstr>Open-Ended Questions:</vt:lpstr>
      <vt:lpstr>Rules for Open Questions</vt:lpstr>
      <vt:lpstr>PowerPoint Presentation</vt:lpstr>
      <vt:lpstr>What are Closed-Ended Questions?</vt:lpstr>
      <vt:lpstr>Open &amp; Closed Questions:</vt:lpstr>
      <vt:lpstr>PowerPoint Presentation</vt:lpstr>
      <vt:lpstr>PowerPoint Presentation</vt:lpstr>
      <vt:lpstr>PowerPoint Presentation</vt:lpstr>
      <vt:lpstr>PowerPoint Presentation</vt:lpstr>
      <vt:lpstr>Open-Ended Questions:</vt:lpstr>
      <vt:lpstr>Open &amp; Closed Questions:</vt:lpstr>
      <vt:lpstr>Clarifiers, Prompts, and Statements</vt:lpstr>
      <vt:lpstr>Concrete &amp; Open Questions</vt:lpstr>
      <vt:lpstr>PowerPoint Presentation</vt:lpstr>
      <vt:lpstr>Practicing Concreteness:</vt:lpstr>
      <vt:lpstr>Just Some Tips</vt:lpstr>
      <vt:lpstr>Transition Stage:</vt:lpstr>
      <vt:lpstr>Scan Me!</vt:lpstr>
      <vt:lpstr>Just a Reminder</vt:lpstr>
      <vt:lpstr>Goals for Class</vt:lpstr>
    </vt:vector>
  </TitlesOfParts>
  <Company>U of 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Genuineness is Congruence</dc:title>
  <dc:creator>GRAD STUDY GRP</dc:creator>
  <cp:lastModifiedBy>Kayla Newkirk</cp:lastModifiedBy>
  <cp:revision>90</cp:revision>
  <dcterms:created xsi:type="dcterms:W3CDTF">2004-03-04T13:46:44Z</dcterms:created>
  <dcterms:modified xsi:type="dcterms:W3CDTF">2023-10-14T04:34:54Z</dcterms:modified>
</cp:coreProperties>
</file>